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7" r:id="rId14"/>
    <p:sldId id="264" r:id="rId15"/>
    <p:sldId id="277" r:id="rId16"/>
    <p:sldId id="258" r:id="rId17"/>
    <p:sldId id="259" r:id="rId18"/>
    <p:sldId id="260" r:id="rId19"/>
    <p:sldId id="261" r:id="rId20"/>
    <p:sldId id="262" r:id="rId21"/>
    <p:sldId id="274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399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462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59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12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83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764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330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565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767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82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07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8D0B-A356-438F-B26C-EDD63A4342F7}" type="datetimeFigureOut">
              <a:rPr lang="en-GB" smtClean="0"/>
              <a:pPr/>
              <a:t>03/04/2014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4E82-1888-43D6-B1AB-5888A5BF30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168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243577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Learning Objective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Be able to solve equations involving brackets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Be able to work as a team effectively to solve a worded problem.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4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374112" y="1868807"/>
                <a:ext cx="6438248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GB" sz="6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+14</m:t>
                      </m:r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6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112" y="1868807"/>
                <a:ext cx="6438248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617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971601" y="1868807"/>
                <a:ext cx="7272808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=−2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=−7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1" y="1868807"/>
                <a:ext cx="7272808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555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331640" y="1868807"/>
                <a:ext cx="648072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GB" sz="6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−15</m:t>
                      </m:r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868807"/>
                <a:ext cx="6480720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900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958345"/>
            <a:ext cx="4592629" cy="4680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09" y="0"/>
            <a:ext cx="9036496" cy="2303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17450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your groups order yourself from 1 to 4 using the length of your tie.</a:t>
            </a:r>
          </a:p>
          <a:p>
            <a:pPr marL="0" indent="0">
              <a:buNone/>
            </a:pPr>
            <a:r>
              <a:rPr lang="en-GB" dirty="0" smtClean="0"/>
              <a:t>1 will have the longest tie!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Warning tie pulling will result in you being removed from the classroom immediately.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09" y="0"/>
            <a:ext cx="9036496" cy="2303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Rectangle 4"/>
          <p:cNvSpPr/>
          <p:nvPr/>
        </p:nvSpPr>
        <p:spPr>
          <a:xfrm>
            <a:off x="467544" y="4437112"/>
            <a:ext cx="734481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980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09" y="2303362"/>
            <a:ext cx="8704063" cy="413732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Move seats now so:</a:t>
            </a:r>
          </a:p>
          <a:p>
            <a:r>
              <a:rPr lang="en-GB" sz="2800" dirty="0" smtClean="0"/>
              <a:t>Person 1 is nearest the door.</a:t>
            </a:r>
          </a:p>
          <a:p>
            <a:r>
              <a:rPr lang="en-GB" sz="2800" dirty="0" smtClean="0"/>
              <a:t>Person 2 is nearest the back corner on the door wall</a:t>
            </a:r>
          </a:p>
          <a:p>
            <a:r>
              <a:rPr lang="en-GB" sz="2800" dirty="0" smtClean="0"/>
              <a:t>Person 3 is nearest the back corner of the window wall</a:t>
            </a:r>
          </a:p>
          <a:p>
            <a:r>
              <a:rPr lang="en-GB" sz="2800" dirty="0" smtClean="0"/>
              <a:t>Person 4 is in the last corner.</a:t>
            </a:r>
            <a:endParaRPr lang="en-GB" sz="28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09" y="0"/>
            <a:ext cx="9036496" cy="2303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22959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" y="0"/>
            <a:ext cx="9098280" cy="3022366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dirty="0">
                <a:solidFill>
                  <a:srgbClr val="44C7EE"/>
                </a:solidFill>
                <a:latin typeface="COMIC SANS MS - 34"/>
              </a:rPr>
              <a:t>Person 1: </a:t>
            </a:r>
            <a:endParaRPr lang="en-GB" sz="4800" dirty="0" smtClean="0">
              <a:solidFill>
                <a:srgbClr val="44C7EE"/>
              </a:solidFill>
              <a:latin typeface="COMIC SANS MS - 34"/>
            </a:endParaRPr>
          </a:p>
          <a:p>
            <a:pPr algn="ctr"/>
            <a:r>
              <a:rPr lang="en-GB" sz="4800" u="sng" dirty="0" smtClean="0">
                <a:solidFill>
                  <a:srgbClr val="44C7EE"/>
                </a:solidFill>
                <a:latin typeface="COMIC SANS MS - 34"/>
              </a:rPr>
              <a:t>The Scribe</a:t>
            </a:r>
            <a:endParaRPr lang="en-GB" sz="4800" u="sng" dirty="0">
              <a:solidFill>
                <a:srgbClr val="44C7EE"/>
              </a:solidFill>
              <a:latin typeface="COMIC SANS MS - 34"/>
            </a:endParaRPr>
          </a:p>
          <a:p>
            <a:endParaRPr lang="en-GB" sz="2300" u="sng" dirty="0">
              <a:solidFill>
                <a:srgbClr val="000000"/>
              </a:solidFill>
              <a:latin typeface="COMIC SANS MS - 34"/>
            </a:endParaRPr>
          </a:p>
          <a:p>
            <a:r>
              <a:rPr lang="en-GB" sz="3600" dirty="0">
                <a:solidFill>
                  <a:srgbClr val="000000"/>
                </a:solidFill>
                <a:latin typeface="COMIC SANS MS - 34"/>
              </a:rPr>
              <a:t>Your job is to write down </a:t>
            </a:r>
            <a:r>
              <a:rPr lang="en-GB" sz="3600" dirty="0" smtClean="0">
                <a:solidFill>
                  <a:srgbClr val="000000"/>
                </a:solidFill>
                <a:latin typeface="COMIC SANS MS - 34"/>
              </a:rPr>
              <a:t>all the </a:t>
            </a:r>
            <a:r>
              <a:rPr lang="en-GB" sz="3600" dirty="0">
                <a:solidFill>
                  <a:srgbClr val="000000"/>
                </a:solidFill>
                <a:latin typeface="COMIC SANS MS - 34"/>
              </a:rPr>
              <a:t>information required by the group to solve the problem.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861048"/>
            <a:ext cx="1777022" cy="2527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425144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91539"/>
            <a:ext cx="8640960" cy="3961084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COMIC SANS MS - 32"/>
              </a:rPr>
              <a:t>You </a:t>
            </a:r>
            <a:r>
              <a:rPr lang="en-GB" sz="3600" dirty="0">
                <a:solidFill>
                  <a:srgbClr val="000000"/>
                </a:solidFill>
                <a:latin typeface="COMIC SANS MS - 32"/>
              </a:rPr>
              <a:t>are responsible for collecting any materials required by your group to take part in the activity</a:t>
            </a:r>
            <a:r>
              <a:rPr lang="en-GB" sz="3600" dirty="0" smtClean="0">
                <a:solidFill>
                  <a:srgbClr val="000000"/>
                </a:solidFill>
                <a:latin typeface="COMIC SANS MS - 32"/>
              </a:rPr>
              <a:t>.</a:t>
            </a:r>
          </a:p>
          <a:p>
            <a:endParaRPr lang="en-GB" sz="3600" dirty="0">
              <a:solidFill>
                <a:srgbClr val="000000"/>
              </a:solidFill>
              <a:latin typeface="COMIC SANS MS - 32"/>
            </a:endParaRPr>
          </a:p>
          <a:p>
            <a:r>
              <a:rPr lang="en-GB" sz="3600" dirty="0">
                <a:solidFill>
                  <a:srgbClr val="000000"/>
                </a:solidFill>
                <a:latin typeface="COMIC SANS MS - 32"/>
              </a:rPr>
              <a:t>The Resource manager is the </a:t>
            </a:r>
            <a:r>
              <a:rPr lang="en-GB" sz="3600" u="sng" dirty="0">
                <a:solidFill>
                  <a:srgbClr val="000000"/>
                </a:solidFill>
                <a:latin typeface="COMIC SANS MS - 43"/>
              </a:rPr>
              <a:t>only</a:t>
            </a:r>
            <a:r>
              <a:rPr lang="en-GB" sz="3600" dirty="0">
                <a:solidFill>
                  <a:srgbClr val="000000"/>
                </a:solidFill>
                <a:latin typeface="COMIC SANS MS - 32"/>
              </a:rPr>
              <a:t> person who should be out their seat during the activity. </a:t>
            </a:r>
          </a:p>
        </p:txBody>
      </p:sp>
      <p:sp>
        <p:nvSpPr>
          <p:cNvPr id="3" name="Freeform 2"/>
          <p:cNvSpPr/>
          <p:nvPr/>
        </p:nvSpPr>
        <p:spPr>
          <a:xfrm>
            <a:off x="247799" y="3782200"/>
            <a:ext cx="7852593" cy="2373426"/>
          </a:xfrm>
          <a:custGeom>
            <a:avLst/>
            <a:gdLst/>
            <a:ahLst/>
            <a:cxnLst/>
            <a:rect l="0" t="0" r="0" b="0"/>
            <a:pathLst>
              <a:path w="8126017" h="2202657">
                <a:moveTo>
                  <a:pt x="0" y="0"/>
                </a:moveTo>
                <a:lnTo>
                  <a:pt x="8126016" y="0"/>
                </a:lnTo>
                <a:lnTo>
                  <a:pt x="8126016" y="2202656"/>
                </a:lnTo>
                <a:lnTo>
                  <a:pt x="0" y="2202656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58674" cap="flat" cmpd="sng" algn="ctr">
            <a:solidFill>
              <a:srgbClr val="F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44C7EE"/>
                </a:solidFill>
                <a:latin typeface="COMIC SANS MS - 32"/>
              </a:rPr>
              <a:t>Person 2: </a:t>
            </a:r>
            <a:endParaRPr lang="en-GB" sz="4800" dirty="0" smtClean="0">
              <a:solidFill>
                <a:srgbClr val="44C7EE"/>
              </a:solidFill>
              <a:latin typeface="COMIC SANS MS - 32"/>
            </a:endParaRPr>
          </a:p>
          <a:p>
            <a:pPr algn="ctr"/>
            <a:r>
              <a:rPr lang="en-GB" sz="4800" u="sng" dirty="0" smtClean="0">
                <a:solidFill>
                  <a:srgbClr val="44C7EE"/>
                </a:solidFill>
                <a:latin typeface="COMIC SANS MS - 32"/>
              </a:rPr>
              <a:t>The </a:t>
            </a:r>
            <a:r>
              <a:rPr lang="en-GB" sz="4800" u="sng" dirty="0">
                <a:solidFill>
                  <a:srgbClr val="44C7EE"/>
                </a:solidFill>
                <a:latin typeface="COMIC SANS MS - 32"/>
              </a:rPr>
              <a:t>Resource </a:t>
            </a:r>
            <a:r>
              <a:rPr lang="en-GB" sz="4800" u="sng" dirty="0" smtClean="0">
                <a:solidFill>
                  <a:srgbClr val="44C7EE"/>
                </a:solidFill>
                <a:latin typeface="COMIC SANS MS - 32"/>
              </a:rPr>
              <a:t>Manager</a:t>
            </a:r>
            <a:endParaRPr lang="en-GB" sz="4800" dirty="0">
              <a:solidFill>
                <a:srgbClr val="44C7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48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34" y="1959299"/>
            <a:ext cx="8534298" cy="3407087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r>
              <a:rPr lang="en-GB" sz="3600" u="sng" dirty="0" smtClean="0">
                <a:solidFill>
                  <a:srgbClr val="000000"/>
                </a:solidFill>
                <a:latin typeface="COMIC SANS MS - 32"/>
              </a:rPr>
              <a:t>Yo</a:t>
            </a:r>
            <a:r>
              <a:rPr lang="en-GB" sz="3600" dirty="0" smtClean="0">
                <a:solidFill>
                  <a:srgbClr val="000000"/>
                </a:solidFill>
                <a:latin typeface="COMIC SANS MS - 32"/>
              </a:rPr>
              <a:t>u </a:t>
            </a:r>
            <a:r>
              <a:rPr lang="en-GB" sz="3600" dirty="0">
                <a:solidFill>
                  <a:srgbClr val="000000"/>
                </a:solidFill>
                <a:latin typeface="COMIC SANS MS - 32"/>
              </a:rPr>
              <a:t>are responsible for when each individual in the group is to talk.</a:t>
            </a:r>
          </a:p>
          <a:p>
            <a:endParaRPr lang="en-GB" sz="3600" dirty="0">
              <a:solidFill>
                <a:srgbClr val="000000"/>
              </a:solidFill>
              <a:latin typeface="COMIC SANS MS - 32"/>
            </a:endParaRPr>
          </a:p>
          <a:p>
            <a:r>
              <a:rPr lang="en-GB" sz="3600" dirty="0">
                <a:solidFill>
                  <a:srgbClr val="000000"/>
                </a:solidFill>
                <a:latin typeface="COMIC SANS MS - 32"/>
              </a:rPr>
              <a:t>You must ensure </a:t>
            </a:r>
            <a:r>
              <a:rPr lang="en-GB" sz="3600" u="sng" dirty="0">
                <a:solidFill>
                  <a:srgbClr val="000000"/>
                </a:solidFill>
                <a:latin typeface="COMIC SANS MS - 43"/>
              </a:rPr>
              <a:t>every</a:t>
            </a:r>
            <a:r>
              <a:rPr lang="en-GB" sz="3600" dirty="0">
                <a:solidFill>
                  <a:srgbClr val="000000"/>
                </a:solidFill>
                <a:latin typeface="COMIC SANS MS - 32"/>
              </a:rPr>
              <a:t> member of the group has a </a:t>
            </a:r>
            <a:r>
              <a:rPr lang="en-GB" sz="3600" u="sng" dirty="0">
                <a:solidFill>
                  <a:srgbClr val="000000"/>
                </a:solidFill>
                <a:latin typeface="COMIC SANS MS - 43"/>
              </a:rPr>
              <a:t>fair</a:t>
            </a:r>
            <a:r>
              <a:rPr lang="en-GB" sz="3600" dirty="0">
                <a:solidFill>
                  <a:srgbClr val="000000"/>
                </a:solidFill>
                <a:latin typeface="COMIC SANS MS - 32"/>
              </a:rPr>
              <a:t> opportunity to share their ideas and contribute to the group task. </a:t>
            </a:r>
          </a:p>
        </p:txBody>
      </p:sp>
      <p:sp>
        <p:nvSpPr>
          <p:cNvPr id="3" name="Freeform 2"/>
          <p:cNvSpPr/>
          <p:nvPr/>
        </p:nvSpPr>
        <p:spPr>
          <a:xfrm>
            <a:off x="226662" y="3356992"/>
            <a:ext cx="8550870" cy="2232248"/>
          </a:xfrm>
          <a:custGeom>
            <a:avLst/>
            <a:gdLst/>
            <a:ahLst/>
            <a:cxnLst/>
            <a:rect l="0" t="0" r="0" b="0"/>
            <a:pathLst>
              <a:path w="9078517" h="3145235">
                <a:moveTo>
                  <a:pt x="0" y="0"/>
                </a:moveTo>
                <a:lnTo>
                  <a:pt x="9078516" y="0"/>
                </a:lnTo>
                <a:lnTo>
                  <a:pt x="9078516" y="3145234"/>
                </a:lnTo>
                <a:lnTo>
                  <a:pt x="0" y="3145234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79248" cap="flat" cmpd="sng" algn="ctr">
            <a:solidFill>
              <a:srgbClr val="F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924" y="26733"/>
            <a:ext cx="8982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2"/>
              </a:rPr>
              <a:t>Person 3: </a:t>
            </a:r>
            <a:endParaRPr lang="en-GB" sz="4800" u="sng" dirty="0" smtClean="0">
              <a:solidFill>
                <a:srgbClr val="44C7EE"/>
              </a:solidFill>
              <a:latin typeface="COMIC SANS MS - 32"/>
            </a:endParaRPr>
          </a:p>
          <a:p>
            <a:pPr algn="ctr"/>
            <a:r>
              <a:rPr lang="en-GB" sz="4800" u="sng" dirty="0" smtClean="0">
                <a:solidFill>
                  <a:srgbClr val="44C7EE"/>
                </a:solidFill>
                <a:latin typeface="COMIC SANS MS - 32"/>
              </a:rPr>
              <a:t>The </a:t>
            </a:r>
            <a:r>
              <a:rPr lang="en-GB" sz="4800" u="sng" dirty="0">
                <a:solidFill>
                  <a:srgbClr val="44C7EE"/>
                </a:solidFill>
                <a:latin typeface="COMIC SANS MS - 32"/>
              </a:rPr>
              <a:t>Air Traffic </a:t>
            </a:r>
            <a:r>
              <a:rPr lang="en-GB" sz="4800" u="sng" dirty="0" smtClean="0">
                <a:solidFill>
                  <a:srgbClr val="44C7EE"/>
                </a:solidFill>
                <a:latin typeface="COMIC SANS MS - 32"/>
              </a:rPr>
              <a:t>Controller</a:t>
            </a:r>
            <a:endParaRPr lang="en-GB" sz="4800" u="sng" dirty="0">
              <a:solidFill>
                <a:srgbClr val="44C7EE"/>
              </a:solidFill>
              <a:latin typeface="COMIC SANS MS - 3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91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" y="22860"/>
            <a:ext cx="8876476" cy="3560975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dirty="0">
                <a:solidFill>
                  <a:srgbClr val="44C7EE"/>
                </a:solidFill>
                <a:latin typeface="COMIC SANS MS - 32"/>
              </a:rPr>
              <a:t>Person 4: </a:t>
            </a:r>
            <a:endParaRPr lang="en-GB" sz="4800" dirty="0" smtClean="0">
              <a:solidFill>
                <a:srgbClr val="44C7EE"/>
              </a:solidFill>
              <a:latin typeface="COMIC SANS MS - 32"/>
            </a:endParaRPr>
          </a:p>
          <a:p>
            <a:pPr algn="ctr"/>
            <a:r>
              <a:rPr lang="en-GB" sz="4800" u="sng" dirty="0" smtClean="0">
                <a:solidFill>
                  <a:srgbClr val="44C7EE"/>
                </a:solidFill>
                <a:latin typeface="COMIC SANS MS - 32"/>
              </a:rPr>
              <a:t>The Encourager</a:t>
            </a:r>
            <a:endParaRPr lang="en-GB" sz="4800" u="sng" dirty="0">
              <a:solidFill>
                <a:srgbClr val="44C7EE"/>
              </a:solidFill>
              <a:latin typeface="COMIC SANS MS - 32"/>
            </a:endParaRPr>
          </a:p>
          <a:p>
            <a:endParaRPr lang="en-GB" sz="2200" u="sng" dirty="0">
              <a:solidFill>
                <a:srgbClr val="000000"/>
              </a:solidFill>
              <a:latin typeface="COMIC SANS MS - 32"/>
            </a:endParaRPr>
          </a:p>
          <a:p>
            <a:r>
              <a:rPr lang="en-GB" sz="3600" dirty="0">
                <a:solidFill>
                  <a:srgbClr val="000000"/>
                </a:solidFill>
                <a:latin typeface="COMIC SANS MS - 32"/>
              </a:rPr>
              <a:t>You are responsible for encouraging your team to </a:t>
            </a:r>
            <a:r>
              <a:rPr lang="en-GB" sz="3600" dirty="0" smtClean="0">
                <a:solidFill>
                  <a:srgbClr val="000000"/>
                </a:solidFill>
                <a:latin typeface="COMIC SANS MS - 32"/>
              </a:rPr>
              <a:t>ensure they are finished </a:t>
            </a:r>
            <a:r>
              <a:rPr lang="en-GB" sz="3600" dirty="0">
                <a:solidFill>
                  <a:srgbClr val="000000"/>
                </a:solidFill>
                <a:latin typeface="COMIC SANS MS - 32"/>
              </a:rPr>
              <a:t>the activity </a:t>
            </a:r>
            <a:r>
              <a:rPr lang="en-GB" sz="3600" u="sng" dirty="0" smtClean="0">
                <a:solidFill>
                  <a:srgbClr val="000000"/>
                </a:solidFill>
                <a:latin typeface="COMIC SANS MS - 42"/>
              </a:rPr>
              <a:t>first. </a:t>
            </a:r>
            <a:endParaRPr lang="en-GB" sz="3600" u="sng" dirty="0">
              <a:solidFill>
                <a:srgbClr val="000000"/>
              </a:solidFill>
              <a:latin typeface="COMIC SANS MS - 42"/>
            </a:endParaRPr>
          </a:p>
        </p:txBody>
      </p:sp>
      <p:pic>
        <p:nvPicPr>
          <p:cNvPr id="9222" name="Picture 6" descr="D:\Users\Alyson Love\Desktop1\Cheer_boy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1"/>
            <a:ext cx="2592288" cy="22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412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565912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 smtClean="0">
                <a:solidFill>
                  <a:schemeClr val="bg1"/>
                </a:solidFill>
              </a:rPr>
              <a:t>The warm up</a:t>
            </a:r>
          </a:p>
          <a:p>
            <a:pPr algn="ctr">
              <a:spcBef>
                <a:spcPts val="1200"/>
              </a:spcBef>
            </a:pPr>
            <a:r>
              <a:rPr lang="en-GB" sz="3600" dirty="0" smtClean="0">
                <a:solidFill>
                  <a:schemeClr val="bg1"/>
                </a:solidFill>
              </a:rPr>
              <a:t>Solve the equation shown here, using the </a:t>
            </a:r>
            <a:r>
              <a:rPr lang="en-GB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600" dirty="0" smtClean="0">
                <a:solidFill>
                  <a:schemeClr val="bg1"/>
                </a:solidFill>
              </a:rPr>
              <a:t> value given. Look for the instruction that matches the answer you have, do it!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xmlns="" val="1389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7517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activity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9160" y="3348990"/>
            <a:ext cx="194668" cy="360099"/>
          </a:xfrm>
          <a:prstGeom prst="rect">
            <a:avLst/>
          </a:prstGeom>
          <a:noFill/>
        </p:spPr>
        <p:txBody>
          <a:bodyPr vert="horz" lIns="82296" tIns="41148" rIns="82296" bIns="41148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ystem - 25"/>
              </a:rPr>
              <a:t> </a:t>
            </a:r>
            <a:endParaRPr lang="en-GB" dirty="0">
              <a:solidFill>
                <a:srgbClr val="000000"/>
              </a:solidFill>
              <a:latin typeface="System - 2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9160" y="3348990"/>
            <a:ext cx="194668" cy="360099"/>
          </a:xfrm>
          <a:prstGeom prst="rect">
            <a:avLst/>
          </a:prstGeom>
          <a:noFill/>
        </p:spPr>
        <p:txBody>
          <a:bodyPr vert="horz" lIns="82296" tIns="41148" rIns="82296" bIns="41148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System - 25"/>
              </a:rPr>
              <a:t> </a:t>
            </a:r>
            <a:endParaRPr lang="en-GB" dirty="0">
              <a:solidFill>
                <a:srgbClr val="000000"/>
              </a:solidFill>
              <a:latin typeface="System - 2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01" y="1700808"/>
            <a:ext cx="9144000" cy="4792081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The 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resource manager should </a:t>
            </a: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collect and share 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the cards </a:t>
            </a: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between 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the </a:t>
            </a: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members of the group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You 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are not to show anyone else your cards.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You 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should take turns in your group reading out the important information on your cards.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You 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should discuss the methods available to solving the problem.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FINALLY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: Try </a:t>
            </a:r>
            <a:r>
              <a:rPr lang="en-GB" sz="3400" dirty="0" smtClean="0">
                <a:solidFill>
                  <a:srgbClr val="000000"/>
                </a:solidFill>
                <a:latin typeface="COMIC SANS MS - 34"/>
              </a:rPr>
              <a:t>your best to solve </a:t>
            </a:r>
            <a:r>
              <a:rPr lang="en-GB" sz="3400" dirty="0">
                <a:solidFill>
                  <a:srgbClr val="000000"/>
                </a:solidFill>
                <a:latin typeface="COMIC SANS MS - 34"/>
              </a:rPr>
              <a:t>the problem! </a:t>
            </a:r>
          </a:p>
        </p:txBody>
      </p:sp>
    </p:spTree>
    <p:extLst>
      <p:ext uri="{BB962C8B-B14F-4D97-AF65-F5344CB8AC3E}">
        <p14:creationId xmlns:p14="http://schemas.microsoft.com/office/powerpoint/2010/main" xmlns="" val="169903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7517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question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99" y="1844824"/>
            <a:ext cx="45004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Calculate the highest score achieved by </a:t>
            </a:r>
          </a:p>
          <a:p>
            <a:r>
              <a:rPr lang="en-GB" sz="4400" dirty="0" smtClean="0"/>
              <a:t>Person H on </a:t>
            </a:r>
            <a:r>
              <a:rPr lang="en-GB" sz="5400" dirty="0" smtClean="0"/>
              <a:t>flappy bird</a:t>
            </a:r>
            <a:r>
              <a:rPr lang="en-GB" sz="4400" dirty="0" smtClean="0"/>
              <a:t>?</a:t>
            </a:r>
            <a:endParaRPr lang="en-GB" sz="4400" dirty="0"/>
          </a:p>
        </p:txBody>
      </p:sp>
      <p:pic>
        <p:nvPicPr>
          <p:cNvPr id="1026" name="Picture 2" descr="7 Tips for High Scores on Flappy Bi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0324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8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9481251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63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842612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1533976"/>
              </p:ext>
            </p:extLst>
          </p:nvPr>
        </p:nvGraphicFramePr>
        <p:xfrm>
          <a:off x="6228184" y="3140968"/>
          <a:ext cx="2592784" cy="1594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784"/>
              </a:tblGrid>
              <a:tr h="151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Person B </a:t>
                      </a:r>
                      <a:r>
                        <a:rPr lang="en-US" sz="2600" u="none" strike="noStrike" dirty="0">
                          <a:effectLst/>
                        </a:rPr>
                        <a:t>has a high score seven more than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A.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3923928" y="2204864"/>
            <a:ext cx="2232248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940487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2827913"/>
              </p:ext>
            </p:extLst>
          </p:nvPr>
        </p:nvGraphicFramePr>
        <p:xfrm>
          <a:off x="5940152" y="3068960"/>
          <a:ext cx="2736304" cy="165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Person C </a:t>
                      </a:r>
                      <a:r>
                        <a:rPr lang="en-US" sz="2600" u="none" strike="noStrike" dirty="0">
                          <a:effectLst/>
                        </a:rPr>
                        <a:t>has a high score ten less than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A.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3923928" y="2708920"/>
            <a:ext cx="194421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7441373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x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703734" y="1340768"/>
                <a:ext cx="353814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+7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−3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−10</m:t>
                          </m:r>
                        </m:e>
                      </m:d>
                    </m:oMath>
                  </m:oMathPara>
                </a14:m>
                <a:endParaRPr lang="en-GB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2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+14−3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+30</m:t>
                      </m:r>
                    </m:oMath>
                  </m:oMathPara>
                </a14:m>
                <a:endParaRPr lang="en-GB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−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0" smtClean="0">
                          <a:latin typeface="Cambria Math"/>
                        </a:rPr>
                        <m:t>+44</m:t>
                      </m:r>
                    </m:oMath>
                  </m:oMathPara>
                </a14:m>
                <a:endParaRPr lang="en-GB" sz="2800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34" y="1340768"/>
                <a:ext cx="3538148" cy="19389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1371575"/>
              </p:ext>
            </p:extLst>
          </p:nvPr>
        </p:nvGraphicFramePr>
        <p:xfrm>
          <a:off x="5703734" y="3279760"/>
          <a:ext cx="3243588" cy="3179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588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Person D </a:t>
                      </a:r>
                      <a:r>
                        <a:rPr lang="en-US" sz="2600" u="none" strike="noStrike" dirty="0">
                          <a:effectLst/>
                        </a:rPr>
                        <a:t>has a high score </a:t>
                      </a:r>
                      <a:r>
                        <a:rPr lang="en-US" sz="2600" u="none" strike="noStrike" dirty="0" err="1">
                          <a:effectLst/>
                        </a:rPr>
                        <a:t>equalling</a:t>
                      </a:r>
                      <a:r>
                        <a:rPr lang="en-US" sz="2600" u="none" strike="noStrike" dirty="0">
                          <a:effectLst/>
                        </a:rPr>
                        <a:t> the difference between two times the high score achieved by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B </a:t>
                      </a:r>
                      <a:r>
                        <a:rPr lang="en-US" sz="2600" u="none" strike="noStrike" dirty="0">
                          <a:effectLst/>
                        </a:rPr>
                        <a:t>and three times the high score achieved by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C.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 flipV="1">
            <a:off x="3923928" y="3279760"/>
            <a:ext cx="2016224" cy="509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007016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x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+ 44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703734" y="1340768"/>
                <a:ext cx="2195858" cy="1508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2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+44 −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+44</m:t>
                      </m:r>
                    </m:oMath>
                  </m:oMathPara>
                </a14:m>
                <a:endParaRPr lang="en-GB" sz="2800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34" y="1340768"/>
                <a:ext cx="2195858" cy="150810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318875"/>
              </p:ext>
            </p:extLst>
          </p:nvPr>
        </p:nvGraphicFramePr>
        <p:xfrm>
          <a:off x="5763836" y="4221088"/>
          <a:ext cx="3128643" cy="199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8643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Person E </a:t>
                      </a:r>
                      <a:r>
                        <a:rPr lang="en-US" sz="2600" u="none" strike="noStrike" dirty="0">
                          <a:effectLst/>
                        </a:rPr>
                        <a:t>has the sum of two times the high score of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A </a:t>
                      </a:r>
                      <a:r>
                        <a:rPr lang="en-US" sz="2600" u="none" strike="noStrike" dirty="0">
                          <a:effectLst/>
                        </a:rPr>
                        <a:t>and the high score of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D.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3923928" y="3625568"/>
            <a:ext cx="1839908" cy="1590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8548971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x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+ 44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4x - 74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703734" y="1340768"/>
                <a:ext cx="353827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−10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−(44−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/>
                        </a:rPr>
                        <m:t>3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−30−44+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4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0" smtClean="0">
                          <a:latin typeface="Cambria Math"/>
                        </a:rPr>
                        <m:t>−74</m:t>
                      </m:r>
                    </m:oMath>
                  </m:oMathPara>
                </a14:m>
                <a:endParaRPr lang="en-GB" sz="2800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34" y="1340768"/>
                <a:ext cx="3538276" cy="19389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191570"/>
              </p:ext>
            </p:extLst>
          </p:nvPr>
        </p:nvGraphicFramePr>
        <p:xfrm>
          <a:off x="5710551" y="3645024"/>
          <a:ext cx="2880320" cy="199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Person F </a:t>
                      </a:r>
                      <a:r>
                        <a:rPr lang="en-US" sz="2600" u="none" strike="noStrike" dirty="0">
                          <a:effectLst/>
                        </a:rPr>
                        <a:t>has a high score three times as much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C </a:t>
                      </a:r>
                      <a:r>
                        <a:rPr lang="en-US" sz="2600" u="none" strike="noStrike" dirty="0">
                          <a:effectLst/>
                        </a:rPr>
                        <a:t>has minus the amount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D </a:t>
                      </a:r>
                      <a:r>
                        <a:rPr lang="en-US" sz="2600" u="none" strike="noStrike" dirty="0">
                          <a:effectLst/>
                        </a:rPr>
                        <a:t>has.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3923928" y="4221088"/>
            <a:ext cx="1786623" cy="4192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1386016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x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+ 44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4x - 74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364088" y="1340768"/>
                <a:ext cx="533146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+44−2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+7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−10</m:t>
                          </m:r>
                        </m:e>
                      </m:d>
                    </m:oMath>
                  </m:oMathPara>
                </a14:m>
                <a:endParaRPr lang="en-GB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+44−2</m:t>
                      </m:r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−14+2</m:t>
                      </m:r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GB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0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sz="2000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40768"/>
                <a:ext cx="5331462" cy="156966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7872479"/>
              </p:ext>
            </p:extLst>
          </p:nvPr>
        </p:nvGraphicFramePr>
        <p:xfrm>
          <a:off x="5703734" y="3933056"/>
          <a:ext cx="3240360" cy="2783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Person G </a:t>
                      </a:r>
                      <a:r>
                        <a:rPr lang="en-US" sz="2600" u="none" strike="noStrike" dirty="0">
                          <a:effectLst/>
                        </a:rPr>
                        <a:t>has a high score that equals the amount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E </a:t>
                      </a:r>
                      <a:r>
                        <a:rPr lang="en-US" sz="2600" u="none" strike="noStrike" dirty="0">
                          <a:effectLst/>
                        </a:rPr>
                        <a:t>has minus two times the amount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B </a:t>
                      </a:r>
                      <a:r>
                        <a:rPr lang="en-US" sz="2600" u="none" strike="noStrike" dirty="0">
                          <a:effectLst/>
                        </a:rPr>
                        <a:t>has add two times the amount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C </a:t>
                      </a:r>
                      <a:r>
                        <a:rPr lang="en-US" sz="2600" u="none" strike="noStrike" dirty="0">
                          <a:effectLst/>
                        </a:rPr>
                        <a:t>has.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3923928" y="4725144"/>
            <a:ext cx="1779806" cy="599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4636368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x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+ 44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4x - 74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5x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436096" y="1340768"/>
                <a:ext cx="393569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−74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−3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−10</m:t>
                          </m:r>
                        </m:e>
                      </m:d>
                    </m:oMath>
                  </m:oMathPara>
                </a14:m>
                <a:endParaRPr lang="en-GB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8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−148−3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+30</m:t>
                      </m:r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5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0" smtClean="0">
                          <a:latin typeface="Cambria Math"/>
                        </a:rPr>
                        <m:t>−118</m:t>
                      </m:r>
                    </m:oMath>
                  </m:oMathPara>
                </a14:m>
                <a:endParaRPr lang="en-GB" sz="2800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340768"/>
                <a:ext cx="3935693" cy="19389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97290"/>
              </p:ext>
            </p:extLst>
          </p:nvPr>
        </p:nvGraphicFramePr>
        <p:xfrm>
          <a:off x="5671505" y="3789040"/>
          <a:ext cx="3043823" cy="2783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823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smtClean="0">
                          <a:effectLst/>
                        </a:rPr>
                        <a:t>Person H has </a:t>
                      </a:r>
                      <a:r>
                        <a:rPr lang="en-US" sz="2600" u="none" strike="noStrike" dirty="0">
                          <a:effectLst/>
                        </a:rPr>
                        <a:t>a high score </a:t>
                      </a:r>
                      <a:r>
                        <a:rPr lang="en-US" sz="2600" u="none" strike="noStrike" dirty="0" err="1">
                          <a:effectLst/>
                        </a:rPr>
                        <a:t>equalling</a:t>
                      </a:r>
                      <a:r>
                        <a:rPr lang="en-US" sz="2600" u="none" strike="noStrike" dirty="0">
                          <a:effectLst/>
                        </a:rPr>
                        <a:t> the difference between two times the amount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F </a:t>
                      </a:r>
                      <a:r>
                        <a:rPr lang="en-US" sz="2600" u="none" strike="noStrike" dirty="0">
                          <a:effectLst/>
                        </a:rPr>
                        <a:t>has and three times the amount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C </a:t>
                      </a:r>
                      <a:r>
                        <a:rPr lang="en-US" sz="2600" u="none" strike="noStrike" dirty="0">
                          <a:effectLst/>
                        </a:rPr>
                        <a:t>has.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139952" y="5180642"/>
            <a:ext cx="153155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750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8659318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x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+ 44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4x - 74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5x - 118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55418" y="5502423"/>
            <a:ext cx="541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total of all 8 people above 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13x - 97</a:t>
            </a:r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703734" y="1340768"/>
                <a:ext cx="288713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13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 −97=436</m:t>
                      </m:r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13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 =533</m:t>
                      </m:r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0" smtClean="0">
                          <a:latin typeface="Cambria Math"/>
                        </a:rPr>
                        <m:t>41</m:t>
                      </m:r>
                    </m:oMath>
                  </m:oMathPara>
                </a14:m>
                <a:endParaRPr lang="en-GB" sz="2800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34" y="1340768"/>
                <a:ext cx="2887137" cy="193899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0512519"/>
              </p:ext>
            </p:extLst>
          </p:nvPr>
        </p:nvGraphicFramePr>
        <p:xfrm>
          <a:off x="5698290" y="4221088"/>
          <a:ext cx="3203212" cy="199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212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>
                          <a:effectLst/>
                        </a:rPr>
                        <a:t>The total of the high scores of all the people mentioned in this activity is four hundred and thirty six.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21763"/>
          </a:xfrm>
          <a:prstGeom prst="rect">
            <a:avLst/>
          </a:prstGeom>
          <a:noFill/>
        </p:spPr>
        <p:txBody>
          <a:bodyPr vert="horz" wrap="square" lIns="82296" tIns="41148" rIns="82296" bIns="41148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44C7EE"/>
                </a:solidFill>
                <a:latin typeface="COMIC SANS MS - 37"/>
              </a:rPr>
              <a:t>The </a:t>
            </a:r>
            <a:r>
              <a:rPr lang="en-GB" sz="4800" u="sng" dirty="0" smtClean="0">
                <a:solidFill>
                  <a:srgbClr val="44C7EE"/>
                </a:solidFill>
                <a:latin typeface="COMIC SANS MS - 37"/>
              </a:rPr>
              <a:t>solution </a:t>
            </a:r>
            <a:endParaRPr lang="en-GB" sz="4800" u="sng" dirty="0">
              <a:solidFill>
                <a:srgbClr val="44C7EE"/>
              </a:solidFill>
              <a:latin typeface="COMIC SANS MS - 3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4593834"/>
              </p:ext>
            </p:extLst>
          </p:nvPr>
        </p:nvGraphicFramePr>
        <p:xfrm>
          <a:off x="899592" y="1412776"/>
          <a:ext cx="4416152" cy="4048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076"/>
                <a:gridCol w="2208076"/>
              </a:tblGrid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Let Person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 = </a:t>
                      </a: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GB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+ 7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-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en-GB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x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+ 44</a:t>
                      </a:r>
                      <a:endParaRPr lang="en-GB" dirty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4x - 74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x + 10</a:t>
                      </a:r>
                      <a:endParaRPr lang="en-GB" dirty="0" smtClean="0"/>
                    </a:p>
                  </a:txBody>
                  <a:tcPr/>
                </a:tc>
              </a:tr>
              <a:tr h="506028">
                <a:tc>
                  <a:txBody>
                    <a:bodyPr/>
                    <a:lstStyle/>
                    <a:p>
                      <a:r>
                        <a:rPr lang="en-GB" dirty="0" smtClean="0"/>
                        <a:t>Person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latin typeface="Times New Roman" pitchFamily="18" charset="0"/>
                          <a:cs typeface="Times New Roman" pitchFamily="18" charset="0"/>
                        </a:rPr>
                        <a:t>5x - 118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55418" y="5502423"/>
            <a:ext cx="541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total of all 8 people above is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13x - 97</a:t>
            </a:r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680783" y="3429000"/>
                <a:ext cx="2963760" cy="409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0" dirty="0" smtClean="0"/>
                  <a:t>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r>
                      <a:rPr lang="en-GB" sz="2800" b="0" i="0" smtClean="0">
                        <a:latin typeface="Cambria Math"/>
                      </a:rPr>
                      <m:t>41</m:t>
                    </m:r>
                  </m:oMath>
                </a14:m>
                <a:endParaRPr lang="en-GB" sz="2800" b="0" dirty="0" smtClean="0"/>
              </a:p>
              <a:p>
                <a:r>
                  <a:rPr lang="en-GB" sz="2800" dirty="0" smtClean="0"/>
                  <a:t>Then Person H has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5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−118</m:t>
                      </m:r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5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41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−118</m:t>
                      </m:r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205−118</m:t>
                      </m:r>
                    </m:oMath>
                  </m:oMathPara>
                </a14:m>
                <a:endParaRPr lang="en-GB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87</m:t>
                      </m:r>
                    </m:oMath>
                  </m:oMathPara>
                </a14:m>
                <a:endParaRPr lang="en-GB" sz="2800" b="0" dirty="0" smtClean="0"/>
              </a:p>
              <a:p>
                <a:endParaRPr lang="en-GB" sz="2800" b="0" dirty="0" smtClean="0"/>
              </a:p>
              <a:p>
                <a:endParaRPr lang="en-GB" sz="2800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83" y="3429000"/>
                <a:ext cx="2963760" cy="40934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321" t="-1341" r="-3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608775" y="5559623"/>
            <a:ext cx="691417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endCxn id="7" idx="3"/>
          </p:cNvCxnSpPr>
          <p:nvPr/>
        </p:nvCxnSpPr>
        <p:spPr>
          <a:xfrm flipV="1">
            <a:off x="5076056" y="5953679"/>
            <a:ext cx="633975" cy="42764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31411" y="6150262"/>
            <a:ext cx="236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solution</a:t>
            </a:r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3343531"/>
              </p:ext>
            </p:extLst>
          </p:nvPr>
        </p:nvGraphicFramePr>
        <p:xfrm>
          <a:off x="5678346" y="1052736"/>
          <a:ext cx="3179063" cy="165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063"/>
              </a:tblGrid>
              <a:tr h="1650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>
                          <a:effectLst/>
                        </a:rPr>
                        <a:t>Calculate the high score achieved by </a:t>
                      </a:r>
                      <a:r>
                        <a:rPr lang="en-US" sz="2600" u="none" strike="noStrike" dirty="0" smtClean="0">
                          <a:effectLst/>
                        </a:rPr>
                        <a:t>Person H </a:t>
                      </a:r>
                      <a:r>
                        <a:rPr lang="en-US" sz="2600" u="none" strike="noStrike" dirty="0">
                          <a:effectLst/>
                        </a:rPr>
                        <a:t>on flappy bird.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1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32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109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106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6647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625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www.webyfl.com/ProductImages/paper/ATD_school_black_board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98070">
            <a:off x="5403868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36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 your hands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50418">
            <a:off x="-689441" y="262010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24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Stand up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383844">
            <a:off x="-131738" y="5032744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-12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Cross your arms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4398">
            <a:off x="5301564" y="5185142"/>
            <a:ext cx="3757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= 18</a:t>
            </a:r>
            <a:endParaRPr lang="en-GB" sz="2800" dirty="0" smtClean="0">
              <a:solidFill>
                <a:schemeClr val="bg1"/>
              </a:solidFill>
            </a:endParaRP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Make an angry face</a:t>
            </a:r>
            <a:r>
              <a:rPr lang="en-GB" sz="2800" dirty="0" smtClean="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GB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+7</m:t>
                          </m:r>
                        </m:e>
                      </m:d>
                      <m:r>
                        <a:rPr lang="en-GB" sz="6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6000" b="0" dirty="0" smtClean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GB" sz="3600" dirty="0" smtClean="0">
                    <a:solidFill>
                      <a:schemeClr val="bg1"/>
                    </a:solidFill>
                  </a:rPr>
                  <a:t>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6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28" y="1868807"/>
                <a:ext cx="6107744" cy="26468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029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1280</Words>
  <Application>Microsoft Office PowerPoint</Application>
  <PresentationFormat>On-screen Show (4:3)</PresentationFormat>
  <Paragraphs>302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Ousedale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Todd, Peter</dc:creator>
  <cp:lastModifiedBy>Ciaran Duffy</cp:lastModifiedBy>
  <cp:revision>13</cp:revision>
  <dcterms:created xsi:type="dcterms:W3CDTF">2014-03-06T17:41:08Z</dcterms:created>
  <dcterms:modified xsi:type="dcterms:W3CDTF">2014-04-03T16:14:42Z</dcterms:modified>
</cp:coreProperties>
</file>