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sldIdLst>
    <p:sldId id="275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5" r:id="rId10"/>
    <p:sldId id="266" r:id="rId11"/>
    <p:sldId id="268" r:id="rId12"/>
    <p:sldId id="263" r:id="rId13"/>
    <p:sldId id="273" r:id="rId14"/>
    <p:sldId id="274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D58202-EE14-4070-8651-CD02BD22F76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08CD3-562D-40C4-9BFA-1A9CF39699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2D37-867C-42CB-B2D1-10CA0439B3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375C1-5793-4028-999B-578E0F72BF2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20B53-74C4-4E91-834F-93B9943233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63F9C-92BF-420B-94D0-520517E937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7BCE1-C49C-4250-98EA-65F917FA34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CA8D4-FEFC-4800-A122-1EA518FB82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CC61F-3C02-4654-9A26-87D423BB13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D2372-80B2-4011-831A-D6FFDF7466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3596A-1FF5-43D1-BE77-6E05C06EB6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57099-B635-4FE8-934A-DA3251DF9B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308613-D470-4E1F-AE57-FBE71F7ABD4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23555" name="Subtitle 2"/>
          <p:cNvSpPr>
            <a:spLocks noGrp="1"/>
          </p:cNvSpPr>
          <p:nvPr>
            <p:ph type="subTitle" idx="4294967295"/>
          </p:nvPr>
        </p:nvSpPr>
        <p:spPr>
          <a:xfrm>
            <a:off x="250825" y="4556125"/>
            <a:ext cx="7129463" cy="175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400">
                <a:solidFill>
                  <a:srgbClr val="FF0000"/>
                </a:solidFill>
              </a:rPr>
              <a:t>To understand the index laws</a:t>
            </a:r>
          </a:p>
          <a:p>
            <a:pPr marL="0" indent="0">
              <a:buFontTx/>
              <a:buNone/>
            </a:pPr>
            <a:r>
              <a:rPr lang="en-GB" sz="2400">
                <a:solidFill>
                  <a:srgbClr val="FF0000"/>
                </a:solidFill>
              </a:rPr>
              <a:t>To be able to express fractions in index form</a:t>
            </a:r>
          </a:p>
          <a:p>
            <a:pPr marL="0" indent="0">
              <a:buFontTx/>
              <a:buNone/>
            </a:pPr>
            <a:r>
              <a:rPr lang="en-GB" sz="2400">
                <a:solidFill>
                  <a:srgbClr val="FF0000"/>
                </a:solidFill>
              </a:rPr>
              <a:t>To be able to use index laws with algebra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980728"/>
            <a:ext cx="394454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INDICES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5877272"/>
            <a:ext cx="439248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1430"/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LEVEL 6 &amp; 7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692624"/>
            <a:ext cx="514806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Showcard Gothic" pitchFamily="82" charset="0"/>
              </a:rPr>
              <a:t>LEARNING INTENTIONS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5413" y="188913"/>
            <a:ext cx="8893175" cy="6480175"/>
          </a:xfrm>
          <a:prstGeom prst="roundRect">
            <a:avLst>
              <a:gd name="adj" fmla="val 74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20688" y="515938"/>
            <a:ext cx="17637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GB" sz="4400" baseline="54000">
                <a:solidFill>
                  <a:schemeClr val="tx2"/>
                </a:solidFill>
                <a:latin typeface="Arial" charset="0"/>
              </a:rPr>
              <a:t>5</a:t>
            </a:r>
            <a:endParaRPr lang="en-US" sz="4400" baseline="54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877050" y="476250"/>
            <a:ext cx="176371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  <a:latin typeface="Arial" charset="0"/>
              </a:rPr>
              <a:t>5</a:t>
            </a:r>
            <a:r>
              <a:rPr lang="en-GB" sz="4400" baseline="54000">
                <a:solidFill>
                  <a:schemeClr val="tx2"/>
                </a:solidFill>
                <a:latin typeface="Arial" charset="0"/>
              </a:rPr>
              <a:t>8</a:t>
            </a:r>
            <a:endParaRPr lang="en-US" sz="4400" baseline="54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Indices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(</a:t>
            </a:r>
            <a:r>
              <a:rPr lang="en-GB"/>
              <a:t>(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2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r>
              <a:rPr lang="en-US"/>
              <a:t>)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990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For these it is best to write them out!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1990725" y="2582863"/>
            <a:ext cx="3540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>
                <a:solidFill>
                  <a:schemeClr val="accent2"/>
                </a:solidFill>
              </a:rPr>
              <a:t>2</a:t>
            </a:r>
            <a:endParaRPr lang="en-US" sz="2200" baseline="54000">
              <a:solidFill>
                <a:schemeClr val="accent2"/>
              </a:solidFill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026025" y="2749550"/>
            <a:ext cx="136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2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x 2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2349500" y="2595563"/>
            <a:ext cx="2393950" cy="1008062"/>
          </a:xfrm>
          <a:custGeom>
            <a:avLst/>
            <a:gdLst>
              <a:gd name="G0" fmla="+- 17326 0 0"/>
              <a:gd name="G1" fmla="+- 5409 0 0"/>
              <a:gd name="G2" fmla="+- 21600 0 5409"/>
              <a:gd name="G3" fmla="+- 10800 0 5409"/>
              <a:gd name="G4" fmla="+- 21600 0 17326"/>
              <a:gd name="G5" fmla="*/ G4 G3 10800"/>
              <a:gd name="G6" fmla="+- 21600 0 G5"/>
              <a:gd name="T0" fmla="*/ 17326 w 21600"/>
              <a:gd name="T1" fmla="*/ 0 h 21600"/>
              <a:gd name="T2" fmla="*/ 0 w 21600"/>
              <a:gd name="T3" fmla="*/ 10800 h 21600"/>
              <a:gd name="T4" fmla="*/ 1732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326" y="0"/>
                </a:moveTo>
                <a:lnTo>
                  <a:pt x="17326" y="5409"/>
                </a:lnTo>
                <a:lnTo>
                  <a:pt x="3375" y="5409"/>
                </a:lnTo>
                <a:lnTo>
                  <a:pt x="3375" y="16191"/>
                </a:lnTo>
                <a:lnTo>
                  <a:pt x="17326" y="16191"/>
                </a:lnTo>
                <a:lnTo>
                  <a:pt x="1732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9"/>
                </a:moveTo>
                <a:lnTo>
                  <a:pt x="1350" y="16191"/>
                </a:lnTo>
                <a:lnTo>
                  <a:pt x="2700" y="16191"/>
                </a:lnTo>
                <a:lnTo>
                  <a:pt x="2700" y="5409"/>
                </a:lnTo>
                <a:close/>
              </a:path>
              <a:path w="21600" h="21600">
                <a:moveTo>
                  <a:pt x="0" y="5409"/>
                </a:moveTo>
                <a:lnTo>
                  <a:pt x="0" y="16191"/>
                </a:lnTo>
                <a:lnTo>
                  <a:pt x="675" y="16191"/>
                </a:lnTo>
                <a:lnTo>
                  <a:pt x="675" y="54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This means this</a:t>
            </a:r>
            <a:endParaRPr lang="en-US" sz="1800"/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6716713" y="2749550"/>
            <a:ext cx="925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= 2</a:t>
            </a:r>
            <a:r>
              <a:rPr lang="en-US" baseline="54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77" grpId="0"/>
      <p:bldP spid="14381" grpId="0" animBg="1"/>
      <p:bldP spid="14382" grpId="0"/>
      <p:bldP spid="143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Indices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(</a:t>
            </a:r>
            <a:r>
              <a:rPr lang="en-GB"/>
              <a:t>(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3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  <a:r>
              <a:rPr lang="en-US"/>
              <a:t>)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9990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For these it is best to write them out!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90725" y="2582863"/>
            <a:ext cx="3540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>
                <a:solidFill>
                  <a:schemeClr val="accent2"/>
                </a:solidFill>
              </a:rPr>
              <a:t>3</a:t>
            </a:r>
            <a:endParaRPr lang="en-US" sz="2200" baseline="54000">
              <a:solidFill>
                <a:schemeClr val="accent2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026025" y="2749550"/>
            <a:ext cx="21415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3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  <a:r>
              <a:rPr lang="en-US">
                <a:solidFill>
                  <a:schemeClr val="accent2"/>
                </a:solidFill>
              </a:rPr>
              <a:t>x 3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  <a:r>
              <a:rPr lang="en-US">
                <a:solidFill>
                  <a:schemeClr val="accent2"/>
                </a:solidFill>
              </a:rPr>
              <a:t>x 3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</a:p>
          <a:p>
            <a:endParaRPr lang="en-US" baseline="54000">
              <a:solidFill>
                <a:schemeClr val="accent2"/>
              </a:solidFill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349500" y="2595563"/>
            <a:ext cx="2393950" cy="1008062"/>
          </a:xfrm>
          <a:custGeom>
            <a:avLst/>
            <a:gdLst>
              <a:gd name="G0" fmla="+- 17326 0 0"/>
              <a:gd name="G1" fmla="+- 5409 0 0"/>
              <a:gd name="G2" fmla="+- 21600 0 5409"/>
              <a:gd name="G3" fmla="+- 10800 0 5409"/>
              <a:gd name="G4" fmla="+- 21600 0 17326"/>
              <a:gd name="G5" fmla="*/ G4 G3 10800"/>
              <a:gd name="G6" fmla="+- 21600 0 G5"/>
              <a:gd name="T0" fmla="*/ 17326 w 21600"/>
              <a:gd name="T1" fmla="*/ 0 h 21600"/>
              <a:gd name="T2" fmla="*/ 0 w 21600"/>
              <a:gd name="T3" fmla="*/ 10800 h 21600"/>
              <a:gd name="T4" fmla="*/ 1732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326" y="0"/>
                </a:moveTo>
                <a:lnTo>
                  <a:pt x="17326" y="5409"/>
                </a:lnTo>
                <a:lnTo>
                  <a:pt x="3375" y="5409"/>
                </a:lnTo>
                <a:lnTo>
                  <a:pt x="3375" y="16191"/>
                </a:lnTo>
                <a:lnTo>
                  <a:pt x="17326" y="16191"/>
                </a:lnTo>
                <a:lnTo>
                  <a:pt x="1732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9"/>
                </a:moveTo>
                <a:lnTo>
                  <a:pt x="1350" y="16191"/>
                </a:lnTo>
                <a:lnTo>
                  <a:pt x="2700" y="16191"/>
                </a:lnTo>
                <a:lnTo>
                  <a:pt x="2700" y="5409"/>
                </a:lnTo>
                <a:close/>
              </a:path>
              <a:path w="21600" h="21600">
                <a:moveTo>
                  <a:pt x="0" y="5409"/>
                </a:moveTo>
                <a:lnTo>
                  <a:pt x="0" y="16191"/>
                </a:lnTo>
                <a:lnTo>
                  <a:pt x="675" y="16191"/>
                </a:lnTo>
                <a:lnTo>
                  <a:pt x="675" y="54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This means this</a:t>
            </a:r>
            <a:endParaRPr lang="en-US" sz="180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250113" y="2749550"/>
            <a:ext cx="1046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= 3</a:t>
            </a:r>
            <a:r>
              <a:rPr lang="en-US" baseline="54000">
                <a:solidFill>
                  <a:schemeClr val="accent2"/>
                </a:solidFill>
              </a:rPr>
              <a:t>15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2" grpId="0"/>
      <p:bldP spid="16395" grpId="0" animBg="1"/>
      <p:bldP spid="16396" grpId="0"/>
      <p:bldP spid="163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971800" y="7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GB" b="1"/>
              <a:t>Questions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Simplify the following numbers, leaving your answers in index form: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76200" y="2438400"/>
            <a:ext cx="10134600" cy="457200"/>
            <a:chOff x="48" y="1536"/>
            <a:chExt cx="6384" cy="288"/>
          </a:xfrm>
        </p:grpSpPr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48" y="1536"/>
              <a:ext cx="5088" cy="288"/>
              <a:chOff x="48" y="1536"/>
              <a:chExt cx="5088" cy="288"/>
            </a:xfrm>
          </p:grpSpPr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48" y="15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400" b="1"/>
                  <a:t>1.</a:t>
                </a:r>
              </a:p>
            </p:txBody>
          </p:sp>
          <p:grpSp>
            <p:nvGrpSpPr>
              <p:cNvPr id="10248" name="Group 8"/>
              <p:cNvGrpSpPr>
                <a:grpSpLocks/>
              </p:cNvGrpSpPr>
              <p:nvPr/>
            </p:nvGrpSpPr>
            <p:grpSpPr bwMode="auto">
              <a:xfrm>
                <a:off x="384" y="1536"/>
                <a:ext cx="2016" cy="288"/>
                <a:chOff x="384" y="1536"/>
                <a:chExt cx="2016" cy="288"/>
              </a:xfrm>
            </p:grpSpPr>
            <p:sp>
              <p:nvSpPr>
                <p:cNvPr id="1024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84" y="1536"/>
                  <a:ext cx="48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(a)</a:t>
                  </a:r>
                </a:p>
              </p:txBody>
            </p:sp>
            <p:sp>
              <p:nvSpPr>
                <p:cNvPr id="102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16" y="1536"/>
                  <a:ext cx="158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2</a:t>
                  </a:r>
                  <a:r>
                    <a:rPr lang="en-GB" sz="2400" b="1" baseline="30000"/>
                    <a:t>3</a:t>
                  </a:r>
                  <a:r>
                    <a:rPr lang="en-GB" sz="2400" b="1"/>
                    <a:t> x 2</a:t>
                  </a:r>
                  <a:r>
                    <a:rPr lang="en-GB" sz="2400" b="1" baseline="30000"/>
                    <a:t>2</a:t>
                  </a:r>
                  <a:endParaRPr lang="en-GB" sz="2400" b="1"/>
                </a:p>
              </p:txBody>
            </p:sp>
          </p:grpSp>
          <p:grpSp>
            <p:nvGrpSpPr>
              <p:cNvPr id="10251" name="Group 11"/>
              <p:cNvGrpSpPr>
                <a:grpSpLocks/>
              </p:cNvGrpSpPr>
              <p:nvPr/>
            </p:nvGrpSpPr>
            <p:grpSpPr bwMode="auto">
              <a:xfrm>
                <a:off x="1776" y="1536"/>
                <a:ext cx="2016" cy="288"/>
                <a:chOff x="384" y="1536"/>
                <a:chExt cx="2016" cy="288"/>
              </a:xfrm>
            </p:grpSpPr>
            <p:sp>
              <p:nvSpPr>
                <p:cNvPr id="102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84" y="1536"/>
                  <a:ext cx="48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(b)</a:t>
                  </a:r>
                </a:p>
              </p:txBody>
            </p:sp>
            <p:sp>
              <p:nvSpPr>
                <p:cNvPr id="1025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816" y="1536"/>
                  <a:ext cx="158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3</a:t>
                  </a:r>
                  <a:r>
                    <a:rPr lang="en-GB" sz="2400" b="1" baseline="30000"/>
                    <a:t>5</a:t>
                  </a:r>
                  <a:r>
                    <a:rPr lang="en-GB" sz="2400" b="1"/>
                    <a:t> x 3</a:t>
                  </a:r>
                  <a:r>
                    <a:rPr lang="en-GB" sz="2400" b="1" baseline="30000"/>
                    <a:t>2</a:t>
                  </a:r>
                  <a:endParaRPr lang="en-GB" sz="2400" b="1"/>
                </a:p>
              </p:txBody>
            </p:sp>
          </p:grpSp>
          <p:grpSp>
            <p:nvGrpSpPr>
              <p:cNvPr id="10254" name="Group 14"/>
              <p:cNvGrpSpPr>
                <a:grpSpLocks/>
              </p:cNvGrpSpPr>
              <p:nvPr/>
            </p:nvGrpSpPr>
            <p:grpSpPr bwMode="auto">
              <a:xfrm>
                <a:off x="3120" y="1536"/>
                <a:ext cx="2016" cy="288"/>
                <a:chOff x="384" y="1536"/>
                <a:chExt cx="2016" cy="288"/>
              </a:xfrm>
            </p:grpSpPr>
            <p:sp>
              <p:nvSpPr>
                <p:cNvPr id="102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4" y="1536"/>
                  <a:ext cx="48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(c)</a:t>
                  </a:r>
                </a:p>
              </p:txBody>
            </p:sp>
            <p:sp>
              <p:nvSpPr>
                <p:cNvPr id="102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16" y="1536"/>
                  <a:ext cx="158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400" b="1"/>
                    <a:t>7</a:t>
                  </a:r>
                  <a:r>
                    <a:rPr lang="en-GB" sz="2400" b="1" baseline="30000"/>
                    <a:t>3</a:t>
                  </a:r>
                  <a:r>
                    <a:rPr lang="en-GB" sz="2400" b="1"/>
                    <a:t> x 7</a:t>
                  </a:r>
                </a:p>
              </p:txBody>
            </p:sp>
          </p:grpSp>
        </p:grpSp>
        <p:grpSp>
          <p:nvGrpSpPr>
            <p:cNvPr id="10257" name="Group 17"/>
            <p:cNvGrpSpPr>
              <a:grpSpLocks/>
            </p:cNvGrpSpPr>
            <p:nvPr/>
          </p:nvGrpSpPr>
          <p:grpSpPr bwMode="auto">
            <a:xfrm>
              <a:off x="4416" y="1536"/>
              <a:ext cx="2016" cy="288"/>
              <a:chOff x="384" y="1536"/>
              <a:chExt cx="2016" cy="288"/>
            </a:xfrm>
          </p:grpSpPr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(d)</a:t>
                </a:r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816" y="15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9</a:t>
                </a:r>
                <a:r>
                  <a:rPr lang="en-GB" sz="2400" b="1" baseline="30000"/>
                  <a:t>5</a:t>
                </a:r>
                <a:r>
                  <a:rPr lang="en-GB" sz="2400" b="1"/>
                  <a:t> x 9</a:t>
                </a:r>
                <a:r>
                  <a:rPr lang="en-GB" sz="2400" b="1" baseline="30000"/>
                  <a:t>2</a:t>
                </a:r>
                <a:endParaRPr lang="en-GB" sz="2400" b="1"/>
              </a:p>
            </p:txBody>
          </p:sp>
        </p:grp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76200" y="3848100"/>
            <a:ext cx="10134600" cy="457200"/>
            <a:chOff x="48" y="2112"/>
            <a:chExt cx="6384" cy="288"/>
          </a:xfrm>
        </p:grpSpPr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48" y="211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/>
                <a:t>2.</a:t>
              </a:r>
            </a:p>
          </p:txBody>
        </p:sp>
        <p:grpSp>
          <p:nvGrpSpPr>
            <p:cNvPr id="10262" name="Group 22"/>
            <p:cNvGrpSpPr>
              <a:grpSpLocks/>
            </p:cNvGrpSpPr>
            <p:nvPr/>
          </p:nvGrpSpPr>
          <p:grpSpPr bwMode="auto">
            <a:xfrm>
              <a:off x="384" y="2112"/>
              <a:ext cx="2016" cy="288"/>
              <a:chOff x="384" y="1536"/>
              <a:chExt cx="2016" cy="288"/>
            </a:xfrm>
          </p:grpSpPr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(a)</a:t>
                </a:r>
              </a:p>
            </p:txBody>
          </p:sp>
          <p:sp>
            <p:nvSpPr>
              <p:cNvPr id="10264" name="Text Box 24"/>
              <p:cNvSpPr txBox="1">
                <a:spLocks noChangeArrowheads="1"/>
              </p:cNvSpPr>
              <p:nvPr/>
            </p:nvSpPr>
            <p:spPr bwMode="auto">
              <a:xfrm>
                <a:off x="816" y="15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2</a:t>
                </a:r>
                <a:r>
                  <a:rPr lang="en-GB" sz="2400" b="1" baseline="30000"/>
                  <a:t>3</a:t>
                </a:r>
                <a:r>
                  <a:rPr lang="en-GB" sz="2400" b="1"/>
                  <a:t> ÷ 2</a:t>
                </a:r>
                <a:r>
                  <a:rPr lang="en-GB" sz="2400" b="1" baseline="30000"/>
                  <a:t>2</a:t>
                </a:r>
                <a:endParaRPr lang="en-GB" sz="2400" b="1"/>
              </a:p>
            </p:txBody>
          </p:sp>
        </p:grpSp>
        <p:grpSp>
          <p:nvGrpSpPr>
            <p:cNvPr id="10265" name="Group 25"/>
            <p:cNvGrpSpPr>
              <a:grpSpLocks/>
            </p:cNvGrpSpPr>
            <p:nvPr/>
          </p:nvGrpSpPr>
          <p:grpSpPr bwMode="auto">
            <a:xfrm>
              <a:off x="1776" y="2112"/>
              <a:ext cx="2016" cy="288"/>
              <a:chOff x="384" y="1536"/>
              <a:chExt cx="2016" cy="288"/>
            </a:xfrm>
          </p:grpSpPr>
          <p:sp>
            <p:nvSpPr>
              <p:cNvPr id="10266" name="Text Box 26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(b)</a:t>
                </a:r>
              </a:p>
            </p:txBody>
          </p:sp>
          <p:sp>
            <p:nvSpPr>
              <p:cNvPr id="10267" name="Text Box 27"/>
              <p:cNvSpPr txBox="1">
                <a:spLocks noChangeArrowheads="1"/>
              </p:cNvSpPr>
              <p:nvPr/>
            </p:nvSpPr>
            <p:spPr bwMode="auto">
              <a:xfrm>
                <a:off x="816" y="15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3</a:t>
                </a:r>
                <a:r>
                  <a:rPr lang="en-GB" sz="2400" b="1" baseline="30000"/>
                  <a:t>5</a:t>
                </a:r>
                <a:r>
                  <a:rPr lang="en-GB" sz="2400" b="1"/>
                  <a:t> ÷ 3</a:t>
                </a:r>
                <a:r>
                  <a:rPr lang="en-GB" sz="2400" b="1" baseline="30000"/>
                  <a:t>2</a:t>
                </a:r>
              </a:p>
            </p:txBody>
          </p:sp>
        </p:grpSp>
        <p:grpSp>
          <p:nvGrpSpPr>
            <p:cNvPr id="10268" name="Group 28"/>
            <p:cNvGrpSpPr>
              <a:grpSpLocks/>
            </p:cNvGrpSpPr>
            <p:nvPr/>
          </p:nvGrpSpPr>
          <p:grpSpPr bwMode="auto">
            <a:xfrm>
              <a:off x="3120" y="2112"/>
              <a:ext cx="2016" cy="288"/>
              <a:chOff x="384" y="1536"/>
              <a:chExt cx="2016" cy="288"/>
            </a:xfrm>
          </p:grpSpPr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(c)</a:t>
                </a:r>
              </a:p>
            </p:txBody>
          </p:sp>
          <p:sp>
            <p:nvSpPr>
              <p:cNvPr id="10270" name="Text Box 30"/>
              <p:cNvSpPr txBox="1">
                <a:spLocks noChangeArrowheads="1"/>
              </p:cNvSpPr>
              <p:nvPr/>
            </p:nvSpPr>
            <p:spPr bwMode="auto">
              <a:xfrm>
                <a:off x="816" y="15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7</a:t>
                </a:r>
                <a:r>
                  <a:rPr lang="en-GB" sz="2400" b="1" baseline="30000"/>
                  <a:t>3</a:t>
                </a:r>
                <a:r>
                  <a:rPr lang="en-GB" sz="2400" b="1"/>
                  <a:t> ÷ 7</a:t>
                </a:r>
              </a:p>
            </p:txBody>
          </p:sp>
        </p:grpSp>
        <p:grpSp>
          <p:nvGrpSpPr>
            <p:cNvPr id="10271" name="Group 31"/>
            <p:cNvGrpSpPr>
              <a:grpSpLocks/>
            </p:cNvGrpSpPr>
            <p:nvPr/>
          </p:nvGrpSpPr>
          <p:grpSpPr bwMode="auto">
            <a:xfrm>
              <a:off x="4416" y="2112"/>
              <a:ext cx="2016" cy="288"/>
              <a:chOff x="384" y="1536"/>
              <a:chExt cx="2016" cy="288"/>
            </a:xfrm>
          </p:grpSpPr>
          <p:sp>
            <p:nvSpPr>
              <p:cNvPr id="10272" name="Text Box 32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(d)</a:t>
                </a: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816" y="15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9</a:t>
                </a:r>
                <a:r>
                  <a:rPr lang="en-GB" sz="2400" b="1" baseline="30000"/>
                  <a:t>5</a:t>
                </a:r>
                <a:r>
                  <a:rPr lang="en-GB" sz="2400" b="1"/>
                  <a:t> ÷ 9</a:t>
                </a:r>
                <a:r>
                  <a:rPr lang="en-GB" sz="2400" b="1" baseline="30000"/>
                  <a:t>2</a:t>
                </a:r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1295400" y="2895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2</a:t>
            </a:r>
            <a:r>
              <a:rPr lang="en-GB" sz="2400" b="1" baseline="30000">
                <a:solidFill>
                  <a:srgbClr val="FF0000"/>
                </a:solidFill>
              </a:rPr>
              <a:t>5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3505200" y="2895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3</a:t>
            </a:r>
            <a:r>
              <a:rPr lang="en-GB" sz="2400" b="1" baseline="30000">
                <a:solidFill>
                  <a:srgbClr val="FF0000"/>
                </a:solidFill>
              </a:rPr>
              <a:t>7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5638800" y="2895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7</a:t>
            </a:r>
            <a:r>
              <a:rPr lang="en-GB" sz="2400" b="1" baseline="30000">
                <a:solidFill>
                  <a:srgbClr val="FF0000"/>
                </a:solidFill>
              </a:rPr>
              <a:t>4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7696200" y="2895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9</a:t>
            </a:r>
            <a:r>
              <a:rPr lang="en-GB" sz="2400" b="1" baseline="30000">
                <a:solidFill>
                  <a:srgbClr val="FF0000"/>
                </a:solidFill>
              </a:rPr>
              <a:t>7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219200" y="4343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505200" y="4343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3</a:t>
            </a:r>
            <a:r>
              <a:rPr lang="en-GB" sz="2400" b="1" baseline="30000">
                <a:solidFill>
                  <a:srgbClr val="FF0000"/>
                </a:solidFill>
              </a:rPr>
              <a:t>3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638800" y="4343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7</a:t>
            </a:r>
            <a:r>
              <a:rPr lang="en-GB" sz="2400" b="1" baseline="30000">
                <a:solidFill>
                  <a:srgbClr val="FF0000"/>
                </a:solidFill>
              </a:rPr>
              <a:t>2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696200" y="4343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9</a:t>
            </a:r>
            <a:r>
              <a:rPr lang="en-GB" sz="2400" b="1" baseline="30000">
                <a:solidFill>
                  <a:srgbClr val="FF0000"/>
                </a:solidFill>
              </a:rPr>
              <a:t>3</a:t>
            </a:r>
            <a:endParaRPr lang="en-GB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5" grpId="0" autoUpdateAnimBg="0"/>
      <p:bldP spid="10286" grpId="0" autoUpdateAnimBg="0"/>
      <p:bldP spid="10287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Indices with Letters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a x a x a x a</a:t>
            </a:r>
            <a:endParaRPr lang="en-GB" baseline="54000"/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a x a x a</a:t>
            </a:r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a x a</a:t>
            </a:r>
            <a:endParaRPr lang="en-GB" baseline="54000"/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a</a:t>
            </a:r>
            <a:endParaRPr lang="en-GB" baseline="540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108450" y="2182813"/>
            <a:ext cx="88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a</a:t>
            </a:r>
            <a:r>
              <a:rPr lang="en-GB" baseline="54000"/>
              <a:t>4</a:t>
            </a:r>
            <a:endParaRPr lang="en-US" baseline="540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108450" y="3148013"/>
            <a:ext cx="88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a</a:t>
            </a:r>
            <a:r>
              <a:rPr lang="en-GB" baseline="54000"/>
              <a:t>3</a:t>
            </a:r>
            <a:endParaRPr lang="en-US" baseline="540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108450" y="4113213"/>
            <a:ext cx="88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a</a:t>
            </a:r>
            <a:r>
              <a:rPr lang="en-GB" baseline="54000"/>
              <a:t>2</a:t>
            </a:r>
            <a:endParaRPr lang="en-US" baseline="540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51313" y="5080000"/>
            <a:ext cx="842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a</a:t>
            </a:r>
            <a:r>
              <a:rPr lang="en-GB" baseline="54000"/>
              <a:t>1</a:t>
            </a:r>
            <a:endParaRPr lang="en-US" baseline="5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Multiplying Indices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/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a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r>
              <a:rPr lang="en-US"/>
              <a:t> ×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  <a:r>
              <a:rPr lang="en-US"/>
              <a:t>	=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34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63938" y="2779713"/>
            <a:ext cx="164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 </a:t>
            </a:r>
            <a:r>
              <a:rPr lang="en-US" sz="2200">
                <a:solidFill>
                  <a:schemeClr val="accent2"/>
                </a:solidFill>
              </a:rPr>
              <a:t>× </a:t>
            </a:r>
            <a:r>
              <a:rPr lang="en-US">
                <a:solidFill>
                  <a:schemeClr val="accent2"/>
                </a:solidFill>
              </a:rPr>
              <a:t>a </a:t>
            </a:r>
            <a:r>
              <a:rPr lang="en-US" sz="2200">
                <a:solidFill>
                  <a:schemeClr val="accent2"/>
                </a:solidFill>
              </a:rPr>
              <a:t>× </a:t>
            </a:r>
            <a:r>
              <a:rPr lang="en-US">
                <a:solidFill>
                  <a:schemeClr val="accent2"/>
                </a:solidFill>
              </a:rPr>
              <a:t>a</a:t>
            </a:r>
            <a:endParaRPr lang="en-US" baseline="54000">
              <a:solidFill>
                <a:schemeClr val="accent2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076825" y="277971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×</a:t>
            </a:r>
            <a:endParaRPr lang="en-US" baseline="540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508625" y="2779713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 </a:t>
            </a:r>
            <a:r>
              <a:rPr lang="en-US" sz="2200">
                <a:solidFill>
                  <a:srgbClr val="FF0000"/>
                </a:solidFill>
              </a:rPr>
              <a:t>× </a:t>
            </a:r>
            <a:r>
              <a:rPr lang="en-US">
                <a:solidFill>
                  <a:srgbClr val="FF0000"/>
                </a:solidFill>
              </a:rPr>
              <a:t>a × a × a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195638" y="357346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a</a:t>
            </a:r>
            <a:r>
              <a:rPr lang="en-GB" baseline="54000"/>
              <a:t>7</a:t>
            </a:r>
            <a:endParaRPr lang="en-US" baseline="540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Is there a quick way you can work this out?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36575" y="4725988"/>
            <a:ext cx="822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54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>
                <a:latin typeface="Arial" charset="0"/>
              </a:rPr>
              <a:t> ×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54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>
                <a:latin typeface="Arial" charset="0"/>
              </a:rPr>
              <a:t>	=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263775" y="5222875"/>
            <a:ext cx="1752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</a:rPr>
              <a:t>4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448050" y="5283200"/>
            <a:ext cx="1441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a</a:t>
            </a:r>
            <a:endParaRPr lang="en-US" baseline="54000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102225" y="524986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a</a:t>
            </a:r>
            <a:r>
              <a:rPr lang="en-GB" baseline="54000"/>
              <a:t>7</a:t>
            </a:r>
            <a:endParaRPr lang="en-US" baseline="5400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054475" y="5430838"/>
            <a:ext cx="1752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54000"/>
              <a:t>+</a:t>
            </a:r>
            <a:endParaRPr lang="en-US" baseline="54000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463675" y="4724400"/>
            <a:ext cx="1752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</a:rPr>
              <a:t>3</a:t>
            </a: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027238" y="2771775"/>
            <a:ext cx="55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069975" y="277018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 </a:t>
            </a:r>
            <a:r>
              <a:rPr lang="en-GB">
                <a:solidFill>
                  <a:schemeClr val="accent2"/>
                </a:solidFill>
              </a:rPr>
              <a:t>a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endParaRPr lang="en-US" baseline="54000">
              <a:solidFill>
                <a:srgbClr val="FF0000"/>
              </a:solidFill>
            </a:endParaRP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67052E-7 L 0.31354 8.67052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0.44219 -3.4682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1.84971E-6 L 0.26285 1.84971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3.69942E-6 L 0.21372 3.69942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/>
      <p:bldP spid="22537" grpId="0" animBg="1"/>
      <p:bldP spid="22538" grpId="0"/>
      <p:bldP spid="22539" grpId="0"/>
      <p:bldP spid="22539" grpId="1"/>
      <p:bldP spid="22540" grpId="0"/>
      <p:bldP spid="22541" grpId="0"/>
      <p:bldP spid="22542" grpId="0"/>
      <p:bldP spid="22543" grpId="0"/>
      <p:bldP spid="22543" grpId="1"/>
      <p:bldP spid="22544" grpId="0"/>
      <p:bldP spid="22544" grpId="1"/>
      <p:bldP spid="22544" grpId="2"/>
      <p:bldP spid="22545" grpId="0"/>
      <p:bldP spid="22545" grpId="1"/>
      <p:bldP spid="22545" grpId="2"/>
      <p:bldP spid="225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Indices with Letters</a:t>
            </a:r>
            <a:endParaRPr lang="en-US" u="sng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6a</a:t>
            </a:r>
            <a:r>
              <a:rPr lang="en-GB" sz="2800" b="1" baseline="30000">
                <a:solidFill>
                  <a:srgbClr val="FF0000"/>
                </a:solidFill>
              </a:rPr>
              <a:t>3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3a</a:t>
            </a:r>
            <a:r>
              <a:rPr lang="en-GB" sz="2800" b="1" baseline="30000"/>
              <a:t>2</a:t>
            </a:r>
            <a:endParaRPr lang="en-GB" sz="28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336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2909888" y="1752600"/>
            <a:ext cx="3581400" cy="519113"/>
            <a:chOff x="1824" y="1104"/>
            <a:chExt cx="2256" cy="327"/>
          </a:xfrm>
        </p:grpSpPr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824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071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304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592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2880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3216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3552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133600" y="2528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895600" y="2528888"/>
            <a:ext cx="1765300" cy="519112"/>
            <a:chOff x="1824" y="1593"/>
            <a:chExt cx="1112" cy="327"/>
          </a:xfrm>
        </p:grpSpPr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1824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6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2116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2408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3</a:t>
              </a: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286250" y="2528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133600" y="3290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743200" y="32908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18a</a:t>
            </a:r>
            <a:r>
              <a:rPr lang="en-GB" sz="2800" b="1" baseline="30000"/>
              <a:t>5</a:t>
            </a:r>
            <a:endParaRPr lang="en-GB" sz="2800" b="1"/>
          </a:p>
        </p:txBody>
      </p: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6858000" y="1752600"/>
            <a:ext cx="2438400" cy="519113"/>
            <a:chOff x="4320" y="1104"/>
            <a:chExt cx="1536" cy="327"/>
          </a:xfrm>
        </p:grpSpPr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4320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4560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4800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508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532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715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347663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a</a:t>
            </a:r>
            <a:r>
              <a:rPr lang="en-GB" sz="2800" b="1" baseline="30000">
                <a:solidFill>
                  <a:srgbClr val="FF0000"/>
                </a:solidFill>
              </a:rPr>
              <a:t>3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122363" y="17510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423988" y="17510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</a:t>
            </a:r>
            <a:r>
              <a:rPr lang="en-GB" sz="2800" b="1" baseline="30000">
                <a:solidFill>
                  <a:schemeClr val="accent2"/>
                </a:solidFill>
              </a:rPr>
              <a:t>2</a:t>
            </a:r>
            <a:endParaRPr lang="en-GB" sz="2800" b="1">
              <a:solidFill>
                <a:schemeClr val="accent2"/>
              </a:solidFill>
            </a:endParaRPr>
          </a:p>
        </p:txBody>
      </p:sp>
      <p:grpSp>
        <p:nvGrpSpPr>
          <p:cNvPr id="11309" name="Group 45"/>
          <p:cNvGrpSpPr>
            <a:grpSpLocks/>
          </p:cNvGrpSpPr>
          <p:nvPr/>
        </p:nvGrpSpPr>
        <p:grpSpPr bwMode="auto">
          <a:xfrm>
            <a:off x="4748213" y="2536825"/>
            <a:ext cx="4146550" cy="519113"/>
            <a:chOff x="2865" y="1724"/>
            <a:chExt cx="2612" cy="327"/>
          </a:xfrm>
        </p:grpSpPr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2865" y="172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a</a:t>
              </a:r>
            </a:p>
          </p:txBody>
        </p:sp>
        <p:grpSp>
          <p:nvGrpSpPr>
            <p:cNvPr id="11308" name="Group 44"/>
            <p:cNvGrpSpPr>
              <a:grpSpLocks/>
            </p:cNvGrpSpPr>
            <p:nvPr/>
          </p:nvGrpSpPr>
          <p:grpSpPr bwMode="auto">
            <a:xfrm>
              <a:off x="3130" y="1724"/>
              <a:ext cx="2347" cy="327"/>
              <a:chOff x="3112" y="1724"/>
              <a:chExt cx="2347" cy="327"/>
            </a:xfrm>
          </p:grpSpPr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3112" y="1724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1303" name="Text Box 39"/>
              <p:cNvSpPr txBox="1">
                <a:spLocks noChangeArrowheads="1"/>
              </p:cNvSpPr>
              <p:nvPr/>
            </p:nvSpPr>
            <p:spPr bwMode="auto">
              <a:xfrm>
                <a:off x="3345" y="1724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3633" y="1724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1305" name="Text Box 41"/>
              <p:cNvSpPr txBox="1">
                <a:spLocks noChangeArrowheads="1"/>
              </p:cNvSpPr>
              <p:nvPr/>
            </p:nvSpPr>
            <p:spPr bwMode="auto">
              <a:xfrm>
                <a:off x="3921" y="1724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4257" y="1724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4593" y="1724"/>
                <a:ext cx="86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00"/>
                    </a:solidFill>
                  </a:rPr>
                  <a:t>a x a</a:t>
                </a:r>
              </a:p>
            </p:txBody>
          </p:sp>
        </p:grpSp>
      </p:grp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85763" y="5168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6a</a:t>
            </a:r>
            <a:r>
              <a:rPr lang="en-GB" sz="2800" b="1" baseline="30000">
                <a:solidFill>
                  <a:srgbClr val="FF0000"/>
                </a:solidFill>
              </a:rPr>
              <a:t>3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919163" y="5168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452563" y="5168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3a</a:t>
            </a:r>
            <a:r>
              <a:rPr lang="en-GB" sz="2800" b="1" baseline="30000"/>
              <a:t>2</a:t>
            </a:r>
            <a:endParaRPr lang="en-GB" sz="2800" b="1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14313" y="5168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504825" y="5168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a</a:t>
            </a:r>
            <a:r>
              <a:rPr lang="en-GB" sz="2800" b="1" baseline="30000">
                <a:solidFill>
                  <a:srgbClr val="FF0000"/>
                </a:solidFill>
              </a:rPr>
              <a:t>3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1279525" y="51673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1581150" y="51673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</a:t>
            </a:r>
            <a:r>
              <a:rPr lang="en-GB" sz="2800" b="1" baseline="30000">
                <a:solidFill>
                  <a:schemeClr val="accent2"/>
                </a:solidFill>
              </a:rPr>
              <a:t>2</a:t>
            </a:r>
            <a:endParaRPr lang="en-GB" sz="2800" b="1">
              <a:solidFill>
                <a:schemeClr val="accent2"/>
              </a:solidFill>
            </a:endParaRP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Quick Way!!!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2249488" y="5151438"/>
            <a:ext cx="162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</a:t>
            </a:r>
            <a:endParaRPr lang="en-US"/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2938463" y="51911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257675" y="51911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1906588" y="5143500"/>
            <a:ext cx="1752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</a:rPr>
              <a:t>2</a:t>
            </a: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833438" y="4645025"/>
            <a:ext cx="1752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</a:rPr>
              <a:t>3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4902200" y="51657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</a:rPr>
              <a:t>a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5314950" y="5362575"/>
            <a:ext cx="4603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54000"/>
              <a:t>+</a:t>
            </a:r>
            <a:endParaRPr lang="en-US" baseline="54000"/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084888" y="517525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6337300" y="520382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18a</a:t>
            </a:r>
            <a:r>
              <a:rPr lang="en-GB" sz="2800" b="1" baseline="30000"/>
              <a:t>5</a:t>
            </a:r>
            <a:endParaRPr lang="en-GB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2312E-6 L 0.31025 2.0231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02312E-6 L 0.46737 2.0231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3699E-6 L 0.62621 3.2369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3699E-6 L 0.71493 3.23699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7" dur="2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9" dur="2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4335E-6 L 0.4691 2.54335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39306E-6 L 0.38872 4.39306E-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utoUpdateAnimBg="0"/>
      <p:bldP spid="11282" grpId="0" autoUpdateAnimBg="0"/>
      <p:bldP spid="11287" grpId="0" autoUpdateAnimBg="0"/>
      <p:bldP spid="11288" grpId="0" autoUpdateAnimBg="0"/>
      <p:bldP spid="11289" grpId="0" autoUpdateAnimBg="0"/>
      <p:bldP spid="11296" grpId="2"/>
      <p:bldP spid="11296" grpId="3"/>
      <p:bldP spid="11297" grpId="2"/>
      <p:bldP spid="11297" grpId="3"/>
      <p:bldP spid="11298" grpId="1"/>
      <p:bldP spid="11298" grpId="2"/>
      <p:bldP spid="11299" grpId="0" autoUpdateAnimBg="0"/>
      <p:bldP spid="11299" grpId="1"/>
      <p:bldP spid="11299" grpId="2"/>
      <p:bldP spid="11310" grpId="0"/>
      <p:bldP spid="11311" grpId="0"/>
      <p:bldP spid="11312" grpId="0"/>
      <p:bldP spid="11313" grpId="0"/>
      <p:bldP spid="11313" grpId="1"/>
      <p:bldP spid="11314" grpId="0"/>
      <p:bldP spid="11315" grpId="0"/>
      <p:bldP spid="11315" grpId="1"/>
      <p:bldP spid="11316" grpId="0"/>
      <p:bldP spid="11317" grpId="0" animBg="1"/>
      <p:bldP spid="11318" grpId="0"/>
      <p:bldP spid="11319" grpId="0" autoUpdateAnimBg="0"/>
      <p:bldP spid="11320" grpId="0" autoUpdateAnimBg="0"/>
      <p:bldP spid="11321" grpId="0"/>
      <p:bldP spid="11321" grpId="1"/>
      <p:bldP spid="11322" grpId="0"/>
      <p:bldP spid="11322" grpId="1"/>
      <p:bldP spid="11323" grpId="0"/>
      <p:bldP spid="11324" grpId="0"/>
      <p:bldP spid="11325" grpId="0" autoUpdateAnimBg="0"/>
      <p:bldP spid="113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Indices with Letters</a:t>
            </a:r>
            <a:endParaRPr lang="en-US" u="sng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3a</a:t>
            </a:r>
            <a:r>
              <a:rPr lang="en-GB" sz="2800" b="1" baseline="30000">
                <a:solidFill>
                  <a:srgbClr val="FF0000"/>
                </a:solidFill>
              </a:rPr>
              <a:t>5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2a</a:t>
            </a:r>
            <a:r>
              <a:rPr lang="en-GB" sz="2800" b="1" baseline="30000"/>
              <a:t>3</a:t>
            </a:r>
            <a:endParaRPr lang="en-GB" sz="2800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1336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426200" y="1841500"/>
            <a:ext cx="83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/>
              <a:t>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133600" y="2528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2895600" y="2528888"/>
            <a:ext cx="1765300" cy="519112"/>
            <a:chOff x="1824" y="1593"/>
            <a:chExt cx="1112" cy="327"/>
          </a:xfrm>
        </p:grpSpPr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824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3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2116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2408" y="159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2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121150" y="2528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x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133600" y="3290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743200" y="32908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6a</a:t>
            </a:r>
            <a:r>
              <a:rPr lang="en-GB" sz="2800" b="1" baseline="30000"/>
              <a:t>8</a:t>
            </a:r>
            <a:endParaRPr lang="en-GB" sz="2800" b="1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35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44475" y="17494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 a</a:t>
            </a:r>
            <a:r>
              <a:rPr lang="en-GB" sz="2800" b="1" baseline="30000">
                <a:solidFill>
                  <a:srgbClr val="FF0000"/>
                </a:solidFill>
              </a:rPr>
              <a:t>5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1122363" y="17510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398588" y="17510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</a:rPr>
              <a:t>a</a:t>
            </a:r>
            <a:r>
              <a:rPr lang="en-GB" sz="2800" b="1" baseline="30000">
                <a:solidFill>
                  <a:schemeClr val="accent2"/>
                </a:solidFill>
              </a:rPr>
              <a:t>3</a:t>
            </a:r>
            <a:endParaRPr lang="en-GB" sz="2800" b="1">
              <a:solidFill>
                <a:schemeClr val="accent2"/>
              </a:solidFill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748213" y="24860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5053013" y="26003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356225" y="24860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5661025" y="26003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964238" y="24860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6269038" y="26003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557463" y="1725613"/>
            <a:ext cx="4427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3 </a:t>
            </a:r>
            <a:r>
              <a:rPr lang="en-GB" sz="2200" b="1">
                <a:solidFill>
                  <a:srgbClr val="FF0000"/>
                </a:solidFill>
              </a:rPr>
              <a:t>x</a:t>
            </a:r>
            <a:r>
              <a:rPr lang="en-GB" b="1">
                <a:solidFill>
                  <a:srgbClr val="FF0000"/>
                </a:solidFill>
              </a:rPr>
              <a:t> a </a:t>
            </a:r>
            <a:r>
              <a:rPr lang="en-GB" sz="2200" b="1">
                <a:solidFill>
                  <a:srgbClr val="FF0000"/>
                </a:solidFill>
              </a:rPr>
              <a:t>x</a:t>
            </a:r>
            <a:r>
              <a:rPr lang="en-GB" b="1">
                <a:solidFill>
                  <a:srgbClr val="FF0000"/>
                </a:solidFill>
              </a:rPr>
              <a:t> a </a:t>
            </a:r>
            <a:r>
              <a:rPr lang="en-GB" sz="2200" b="1">
                <a:solidFill>
                  <a:srgbClr val="FF0000"/>
                </a:solidFill>
              </a:rPr>
              <a:t>x</a:t>
            </a:r>
            <a:r>
              <a:rPr lang="en-GB" b="1">
                <a:solidFill>
                  <a:srgbClr val="FF0000"/>
                </a:solidFill>
              </a:rPr>
              <a:t> a </a:t>
            </a:r>
            <a:r>
              <a:rPr lang="en-GB" sz="2200" b="1">
                <a:solidFill>
                  <a:srgbClr val="FF0000"/>
                </a:solidFill>
              </a:rPr>
              <a:t>x</a:t>
            </a:r>
            <a:r>
              <a:rPr lang="en-GB" b="1">
                <a:solidFill>
                  <a:srgbClr val="FF0000"/>
                </a:solidFill>
              </a:rPr>
              <a:t> a </a:t>
            </a:r>
            <a:r>
              <a:rPr lang="en-GB" sz="2200" b="1">
                <a:solidFill>
                  <a:srgbClr val="FF0000"/>
                </a:solidFill>
              </a:rPr>
              <a:t>x</a:t>
            </a:r>
            <a:r>
              <a:rPr lang="en-GB" b="1">
                <a:solidFill>
                  <a:srgbClr val="FF0000"/>
                </a:solidFill>
              </a:rPr>
              <a:t> a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7032625" y="1725613"/>
            <a:ext cx="1944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2 </a:t>
            </a:r>
            <a:r>
              <a:rPr lang="en-GB" sz="2200" b="1">
                <a:solidFill>
                  <a:schemeClr val="accent2"/>
                </a:solidFill>
              </a:rPr>
              <a:t>x</a:t>
            </a:r>
            <a:r>
              <a:rPr lang="en-GB" b="1">
                <a:solidFill>
                  <a:schemeClr val="accent2"/>
                </a:solidFill>
              </a:rPr>
              <a:t> a </a:t>
            </a:r>
            <a:r>
              <a:rPr lang="en-GB" sz="2200" b="1">
                <a:solidFill>
                  <a:schemeClr val="accent2"/>
                </a:solidFill>
              </a:rPr>
              <a:t>x</a:t>
            </a:r>
            <a:r>
              <a:rPr lang="en-GB" b="1">
                <a:solidFill>
                  <a:schemeClr val="accent2"/>
                </a:solidFill>
              </a:rPr>
              <a:t> a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6875463" y="26003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7180263" y="24860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7483475" y="26003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6572250" y="24860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7788275" y="24860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8091488" y="26003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8394700" y="24860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2312E-6 L 0.31025 2.0231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02312E-6 L 0.46737 2.0231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3699E-6 L 0.62621 3.23699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3699E-6 L 0.71493 3.23699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71" grpId="0"/>
      <p:bldP spid="19472" grpId="0"/>
      <p:bldP spid="19477" grpId="0"/>
      <p:bldP spid="19478" grpId="0"/>
      <p:bldP spid="19479" grpId="0"/>
      <p:bldP spid="19486" grpId="0"/>
      <p:bldP spid="19486" grpId="1"/>
      <p:bldP spid="19486" grpId="2"/>
      <p:bldP spid="19487" grpId="0"/>
      <p:bldP spid="19487" grpId="1"/>
      <p:bldP spid="19487" grpId="2"/>
      <p:bldP spid="19488" grpId="1"/>
      <p:bldP spid="19488" grpId="2"/>
      <p:bldP spid="19489" grpId="1"/>
      <p:bldP spid="19489" grpId="2"/>
      <p:bldP spid="19491" grpId="0"/>
      <p:bldP spid="19493" grpId="0"/>
      <p:bldP spid="19494" grpId="0"/>
      <p:bldP spid="19495" grpId="0"/>
      <p:bldP spid="19496" grpId="0"/>
      <p:bldP spid="19497" grpId="0"/>
      <p:bldP spid="19499" grpId="0"/>
      <p:bldP spid="19500" grpId="0"/>
      <p:bldP spid="19501" grpId="0"/>
      <p:bldP spid="19504" grpId="0"/>
      <p:bldP spid="19505" grpId="0"/>
      <p:bldP spid="19506" grpId="0"/>
      <p:bldP spid="19507" grpId="0"/>
      <p:bldP spid="19508" grpId="0"/>
      <p:bldP spid="19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971800" y="7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GB" b="1"/>
              <a:t>Questions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Simplify the following numbers, leaving your answers in index form:</a:t>
            </a:r>
          </a:p>
        </p:txBody>
      </p:sp>
      <p:grpSp>
        <p:nvGrpSpPr>
          <p:cNvPr id="20514" name="Group 34"/>
          <p:cNvGrpSpPr>
            <a:grpSpLocks/>
          </p:cNvGrpSpPr>
          <p:nvPr/>
        </p:nvGrpSpPr>
        <p:grpSpPr bwMode="auto">
          <a:xfrm>
            <a:off x="76200" y="3557588"/>
            <a:ext cx="10134600" cy="457200"/>
            <a:chOff x="48" y="2736"/>
            <a:chExt cx="6384" cy="288"/>
          </a:xfrm>
        </p:grpSpPr>
        <p:grpSp>
          <p:nvGrpSpPr>
            <p:cNvPr id="20515" name="Group 35"/>
            <p:cNvGrpSpPr>
              <a:grpSpLocks/>
            </p:cNvGrpSpPr>
            <p:nvPr/>
          </p:nvGrpSpPr>
          <p:grpSpPr bwMode="auto">
            <a:xfrm>
              <a:off x="48" y="2736"/>
              <a:ext cx="5088" cy="288"/>
              <a:chOff x="48" y="2736"/>
              <a:chExt cx="5088" cy="288"/>
            </a:xfrm>
          </p:grpSpPr>
          <p:sp>
            <p:nvSpPr>
              <p:cNvPr id="20516" name="Text Box 36"/>
              <p:cNvSpPr txBox="1">
                <a:spLocks noChangeArrowheads="1"/>
              </p:cNvSpPr>
              <p:nvPr/>
            </p:nvSpPr>
            <p:spPr bwMode="auto">
              <a:xfrm>
                <a:off x="48" y="27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400" b="1"/>
                  <a:t>2.</a:t>
                </a:r>
              </a:p>
            </p:txBody>
          </p:sp>
          <p:sp>
            <p:nvSpPr>
              <p:cNvPr id="20517" name="Text Box 37"/>
              <p:cNvSpPr txBox="1">
                <a:spLocks noChangeArrowheads="1"/>
              </p:cNvSpPr>
              <p:nvPr/>
            </p:nvSpPr>
            <p:spPr bwMode="auto">
              <a:xfrm>
                <a:off x="384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(a)</a:t>
                </a:r>
              </a:p>
            </p:txBody>
          </p:sp>
          <p:sp>
            <p:nvSpPr>
              <p:cNvPr id="20518" name="Text Box 38"/>
              <p:cNvSpPr txBox="1">
                <a:spLocks noChangeArrowheads="1"/>
              </p:cNvSpPr>
              <p:nvPr/>
            </p:nvSpPr>
            <p:spPr bwMode="auto">
              <a:xfrm>
                <a:off x="816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(2</a:t>
                </a:r>
                <a:r>
                  <a:rPr lang="en-GB" sz="2400" b="1" baseline="30000"/>
                  <a:t>3</a:t>
                </a:r>
                <a:r>
                  <a:rPr lang="en-GB" sz="2400" b="1"/>
                  <a:t>)</a:t>
                </a:r>
                <a:r>
                  <a:rPr lang="en-GB" sz="2400" b="1" baseline="30000"/>
                  <a:t>2</a:t>
                </a:r>
                <a:endParaRPr lang="en-GB" sz="2400" b="1"/>
              </a:p>
            </p:txBody>
          </p:sp>
          <p:sp>
            <p:nvSpPr>
              <p:cNvPr id="20519" name="Text Box 39"/>
              <p:cNvSpPr txBox="1">
                <a:spLocks noChangeArrowheads="1"/>
              </p:cNvSpPr>
              <p:nvPr/>
            </p:nvSpPr>
            <p:spPr bwMode="auto">
              <a:xfrm>
                <a:off x="1776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(b)</a:t>
                </a:r>
              </a:p>
            </p:txBody>
          </p: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2208" y="27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(3</a:t>
                </a:r>
                <a:r>
                  <a:rPr lang="en-GB" sz="2400" b="1" baseline="30000"/>
                  <a:t>5</a:t>
                </a:r>
                <a:r>
                  <a:rPr lang="en-GB" sz="2400" b="1"/>
                  <a:t>)</a:t>
                </a:r>
                <a:r>
                  <a:rPr lang="en-GB" sz="2400" b="1" baseline="30000"/>
                  <a:t>2</a:t>
                </a:r>
              </a:p>
            </p:txBody>
          </p:sp>
          <p:sp>
            <p:nvSpPr>
              <p:cNvPr id="20521" name="Text Box 4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(c)</a:t>
                </a:r>
              </a:p>
            </p:txBody>
          </p:sp>
          <p:sp>
            <p:nvSpPr>
              <p:cNvPr id="20522" name="Text Box 42"/>
              <p:cNvSpPr txBox="1">
                <a:spLocks noChangeArrowheads="1"/>
              </p:cNvSpPr>
              <p:nvPr/>
            </p:nvSpPr>
            <p:spPr bwMode="auto">
              <a:xfrm>
                <a:off x="3552" y="27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(7</a:t>
                </a:r>
                <a:r>
                  <a:rPr lang="en-GB" sz="2400" b="1" baseline="30000"/>
                  <a:t>3</a:t>
                </a:r>
                <a:r>
                  <a:rPr lang="en-GB" sz="2400" b="1"/>
                  <a:t>)</a:t>
                </a:r>
                <a:r>
                  <a:rPr lang="en-GB" sz="2400" b="1" baseline="30000"/>
                  <a:t>3</a:t>
                </a:r>
                <a:endParaRPr lang="en-GB" sz="2400" b="1"/>
              </a:p>
            </p:txBody>
          </p:sp>
          <p:sp>
            <p:nvSpPr>
              <p:cNvPr id="20523" name="Text Box 43"/>
              <p:cNvSpPr txBox="1">
                <a:spLocks noChangeArrowheads="1"/>
              </p:cNvSpPr>
              <p:nvPr/>
            </p:nvSpPr>
            <p:spPr bwMode="auto">
              <a:xfrm>
                <a:off x="4416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(d)</a:t>
                </a:r>
              </a:p>
            </p:txBody>
          </p:sp>
        </p:grp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4848" y="2736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400" b="1"/>
                <a:t>(9</a:t>
              </a:r>
              <a:r>
                <a:rPr lang="en-GB" sz="2400" b="1" baseline="30000"/>
                <a:t>2</a:t>
              </a:r>
              <a:r>
                <a:rPr lang="en-GB" sz="2400" b="1"/>
                <a:t>)</a:t>
              </a:r>
              <a:r>
                <a:rPr lang="en-GB" sz="2400" b="1" baseline="30000"/>
                <a:t>5</a:t>
              </a:r>
            </a:p>
          </p:txBody>
        </p:sp>
      </p:grp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990600" y="40147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2</a:t>
            </a:r>
            <a:r>
              <a:rPr lang="en-GB" sz="2400" b="1" baseline="30000">
                <a:solidFill>
                  <a:srgbClr val="FF0000"/>
                </a:solidFill>
              </a:rPr>
              <a:t>6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3200400" y="40147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3</a:t>
            </a:r>
            <a:r>
              <a:rPr lang="en-GB" sz="2400" b="1" baseline="30000">
                <a:solidFill>
                  <a:srgbClr val="FF0000"/>
                </a:solidFill>
              </a:rPr>
              <a:t>10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5334000" y="40147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7</a:t>
            </a:r>
            <a:r>
              <a:rPr lang="en-GB" sz="2400" b="1" baseline="30000">
                <a:solidFill>
                  <a:srgbClr val="FF0000"/>
                </a:solidFill>
              </a:rPr>
              <a:t>9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7391400" y="40147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9</a:t>
            </a:r>
            <a:r>
              <a:rPr lang="en-GB" sz="2400" b="1" baseline="540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76200" y="49641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/>
              <a:t>3.</a:t>
            </a:r>
          </a:p>
        </p:txBody>
      </p: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609600" y="4964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(a)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1152525" y="4964113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3b</a:t>
            </a:r>
            <a:r>
              <a:rPr lang="en-GB" sz="2400" b="1" baseline="54000"/>
              <a:t>3</a:t>
            </a:r>
            <a:r>
              <a:rPr lang="en-GB" sz="2400" b="1"/>
              <a:t> x 7b</a:t>
            </a:r>
            <a:r>
              <a:rPr lang="en-GB" sz="2400" b="1" baseline="54000"/>
              <a:t>5</a:t>
            </a:r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2819400" y="4964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(b)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4795838" y="4964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(c)</a:t>
            </a:r>
          </a:p>
        </p:txBody>
      </p:sp>
      <p:sp>
        <p:nvSpPr>
          <p:cNvPr id="20546" name="Text Box 66"/>
          <p:cNvSpPr txBox="1">
            <a:spLocks noChangeArrowheads="1"/>
          </p:cNvSpPr>
          <p:nvPr/>
        </p:nvSpPr>
        <p:spPr bwMode="auto">
          <a:xfrm>
            <a:off x="6924675" y="4964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(d)</a:t>
            </a:r>
          </a:p>
        </p:txBody>
      </p:sp>
      <p:sp>
        <p:nvSpPr>
          <p:cNvPr id="20548" name="Text Box 68"/>
          <p:cNvSpPr txBox="1">
            <a:spLocks noChangeArrowheads="1"/>
          </p:cNvSpPr>
          <p:nvPr/>
        </p:nvSpPr>
        <p:spPr bwMode="auto">
          <a:xfrm>
            <a:off x="3313113" y="4964113"/>
            <a:ext cx="171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5b x 2b</a:t>
            </a:r>
            <a:r>
              <a:rPr lang="en-GB" sz="2400" b="1" baseline="54000"/>
              <a:t>7</a:t>
            </a:r>
          </a:p>
        </p:txBody>
      </p:sp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5346700" y="4964113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2b</a:t>
            </a:r>
            <a:r>
              <a:rPr lang="en-GB" sz="2400" b="1" baseline="54000"/>
              <a:t>3</a:t>
            </a:r>
            <a:r>
              <a:rPr lang="en-GB" sz="2400" b="1"/>
              <a:t> x 6b</a:t>
            </a:r>
            <a:r>
              <a:rPr lang="en-GB" sz="2400" b="1" baseline="54000"/>
              <a:t>3</a:t>
            </a:r>
          </a:p>
        </p:txBody>
      </p: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7397750" y="4964113"/>
            <a:ext cx="235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2b</a:t>
            </a:r>
            <a:r>
              <a:rPr lang="en-GB" sz="2400" b="1" baseline="54000"/>
              <a:t>3</a:t>
            </a:r>
            <a:r>
              <a:rPr lang="en-GB" sz="2400" b="1"/>
              <a:t> x 15b</a:t>
            </a:r>
            <a:r>
              <a:rPr lang="en-GB" sz="2400" b="1" baseline="54000"/>
              <a:t>2</a:t>
            </a:r>
          </a:p>
        </p:txBody>
      </p:sp>
      <p:sp>
        <p:nvSpPr>
          <p:cNvPr id="20551" name="Text Box 71"/>
          <p:cNvSpPr txBox="1">
            <a:spLocks noChangeArrowheads="1"/>
          </p:cNvSpPr>
          <p:nvPr/>
        </p:nvSpPr>
        <p:spPr bwMode="auto">
          <a:xfrm>
            <a:off x="1028700" y="55943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21b</a:t>
            </a:r>
            <a:r>
              <a:rPr lang="en-GB" sz="2400" b="1" baseline="54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52" name="Text Box 72"/>
          <p:cNvSpPr txBox="1">
            <a:spLocks noChangeArrowheads="1"/>
          </p:cNvSpPr>
          <p:nvPr/>
        </p:nvSpPr>
        <p:spPr bwMode="auto">
          <a:xfrm>
            <a:off x="3238500" y="55943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10b</a:t>
            </a:r>
            <a:r>
              <a:rPr lang="en-GB" sz="2400" b="1" baseline="30000">
                <a:solidFill>
                  <a:srgbClr val="FF0000"/>
                </a:solidFill>
              </a:rPr>
              <a:t>8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5372100" y="55943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12b</a:t>
            </a:r>
            <a:r>
              <a:rPr lang="en-GB" sz="2400" b="1" baseline="30000">
                <a:solidFill>
                  <a:srgbClr val="FF0000"/>
                </a:solidFill>
              </a:rPr>
              <a:t>6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7429500" y="55943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30b</a:t>
            </a:r>
            <a:r>
              <a:rPr lang="en-GB" sz="2400" b="1" baseline="5400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20555" name="Group 75"/>
          <p:cNvGrpSpPr>
            <a:grpSpLocks/>
          </p:cNvGrpSpPr>
          <p:nvPr/>
        </p:nvGrpSpPr>
        <p:grpSpPr bwMode="auto">
          <a:xfrm>
            <a:off x="0" y="2409825"/>
            <a:ext cx="10134600" cy="457200"/>
            <a:chOff x="48" y="2736"/>
            <a:chExt cx="6384" cy="288"/>
          </a:xfrm>
        </p:grpSpPr>
        <p:grpSp>
          <p:nvGrpSpPr>
            <p:cNvPr id="20556" name="Group 76"/>
            <p:cNvGrpSpPr>
              <a:grpSpLocks/>
            </p:cNvGrpSpPr>
            <p:nvPr/>
          </p:nvGrpSpPr>
          <p:grpSpPr bwMode="auto">
            <a:xfrm>
              <a:off x="48" y="2736"/>
              <a:ext cx="5088" cy="288"/>
              <a:chOff x="48" y="2736"/>
              <a:chExt cx="5088" cy="288"/>
            </a:xfrm>
          </p:grpSpPr>
          <p:sp>
            <p:nvSpPr>
              <p:cNvPr id="20557" name="Text Box 77"/>
              <p:cNvSpPr txBox="1">
                <a:spLocks noChangeArrowheads="1"/>
              </p:cNvSpPr>
              <p:nvPr/>
            </p:nvSpPr>
            <p:spPr bwMode="auto">
              <a:xfrm>
                <a:off x="48" y="27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400" b="1"/>
                  <a:t>1.</a:t>
                </a:r>
              </a:p>
            </p:txBody>
          </p:sp>
          <p:sp>
            <p:nvSpPr>
              <p:cNvPr id="20558" name="Text Box 78"/>
              <p:cNvSpPr txBox="1">
                <a:spLocks noChangeArrowheads="1"/>
              </p:cNvSpPr>
              <p:nvPr/>
            </p:nvSpPr>
            <p:spPr bwMode="auto">
              <a:xfrm>
                <a:off x="384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(a)</a:t>
                </a:r>
              </a:p>
            </p:txBody>
          </p:sp>
          <p:sp>
            <p:nvSpPr>
              <p:cNvPr id="20559" name="Text Box 79"/>
              <p:cNvSpPr txBox="1">
                <a:spLocks noChangeArrowheads="1"/>
              </p:cNvSpPr>
              <p:nvPr/>
            </p:nvSpPr>
            <p:spPr bwMode="auto">
              <a:xfrm>
                <a:off x="816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a</a:t>
                </a:r>
                <a:r>
                  <a:rPr lang="en-GB" sz="2400" b="1" baseline="30000"/>
                  <a:t>3 </a:t>
                </a:r>
                <a:r>
                  <a:rPr lang="en-GB" sz="1400" b="1"/>
                  <a:t>x </a:t>
                </a:r>
                <a:r>
                  <a:rPr lang="en-GB" sz="2400" b="1"/>
                  <a:t>a</a:t>
                </a:r>
                <a:r>
                  <a:rPr lang="en-GB" sz="2400" b="1" baseline="30000"/>
                  <a:t>2</a:t>
                </a:r>
                <a:endParaRPr lang="en-GB" sz="2400" b="1"/>
              </a:p>
            </p:txBody>
          </p:sp>
          <p:sp>
            <p:nvSpPr>
              <p:cNvPr id="20560" name="Text Box 80"/>
              <p:cNvSpPr txBox="1">
                <a:spLocks noChangeArrowheads="1"/>
              </p:cNvSpPr>
              <p:nvPr/>
            </p:nvSpPr>
            <p:spPr bwMode="auto">
              <a:xfrm>
                <a:off x="1776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(b)</a:t>
                </a:r>
              </a:p>
            </p:txBody>
          </p:sp>
          <p:sp>
            <p:nvSpPr>
              <p:cNvPr id="20561" name="Text Box 81"/>
              <p:cNvSpPr txBox="1">
                <a:spLocks noChangeArrowheads="1"/>
              </p:cNvSpPr>
              <p:nvPr/>
            </p:nvSpPr>
            <p:spPr bwMode="auto">
              <a:xfrm>
                <a:off x="2208" y="27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a</a:t>
                </a:r>
                <a:r>
                  <a:rPr lang="en-GB" sz="2400" b="1" baseline="30000"/>
                  <a:t>5</a:t>
                </a:r>
                <a:r>
                  <a:rPr lang="en-GB" sz="2400" b="1"/>
                  <a:t> </a:t>
                </a:r>
                <a:r>
                  <a:rPr lang="en-GB" sz="1200" b="1"/>
                  <a:t>x</a:t>
                </a:r>
                <a:r>
                  <a:rPr lang="en-GB" sz="2400" b="1"/>
                  <a:t> a</a:t>
                </a:r>
                <a:r>
                  <a:rPr lang="en-GB" sz="2400" b="1" baseline="30000"/>
                  <a:t>6</a:t>
                </a:r>
              </a:p>
            </p:txBody>
          </p:sp>
          <p:sp>
            <p:nvSpPr>
              <p:cNvPr id="20562" name="Text Box 82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(c)</a:t>
                </a:r>
              </a:p>
            </p:txBody>
          </p:sp>
          <p:sp>
            <p:nvSpPr>
              <p:cNvPr id="20563" name="Text Box 83"/>
              <p:cNvSpPr txBox="1">
                <a:spLocks noChangeArrowheads="1"/>
              </p:cNvSpPr>
              <p:nvPr/>
            </p:nvSpPr>
            <p:spPr bwMode="auto">
              <a:xfrm>
                <a:off x="3552" y="2736"/>
                <a:ext cx="15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a </a:t>
                </a:r>
                <a:r>
                  <a:rPr lang="en-GB" sz="1200" b="1"/>
                  <a:t>x</a:t>
                </a:r>
                <a:r>
                  <a:rPr lang="en-GB" sz="2400" b="1"/>
                  <a:t> a</a:t>
                </a:r>
                <a:r>
                  <a:rPr lang="en-GB" sz="2400" b="1" baseline="30000"/>
                  <a:t>3</a:t>
                </a:r>
                <a:endParaRPr lang="en-GB" sz="2400" b="1"/>
              </a:p>
            </p:txBody>
          </p:sp>
          <p:sp>
            <p:nvSpPr>
              <p:cNvPr id="20564" name="Text Box 84"/>
              <p:cNvSpPr txBox="1">
                <a:spLocks noChangeArrowheads="1"/>
              </p:cNvSpPr>
              <p:nvPr/>
            </p:nvSpPr>
            <p:spPr bwMode="auto">
              <a:xfrm>
                <a:off x="4416" y="2736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400" b="1"/>
                  <a:t>(d)</a:t>
                </a:r>
              </a:p>
            </p:txBody>
          </p:sp>
        </p:grpSp>
        <p:sp>
          <p:nvSpPr>
            <p:cNvPr id="20565" name="Text Box 85"/>
            <p:cNvSpPr txBox="1">
              <a:spLocks noChangeArrowheads="1"/>
            </p:cNvSpPr>
            <p:nvPr/>
          </p:nvSpPr>
          <p:spPr bwMode="auto">
            <a:xfrm>
              <a:off x="4848" y="2736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400" b="1"/>
                <a:t>a</a:t>
              </a:r>
              <a:r>
                <a:rPr lang="en-GB" sz="2400" b="1" baseline="30000"/>
                <a:t>2</a:t>
              </a:r>
              <a:r>
                <a:rPr lang="en-GB" sz="2400" b="1"/>
                <a:t> </a:t>
              </a:r>
              <a:r>
                <a:rPr lang="en-GB" sz="1200" b="1"/>
                <a:t>x</a:t>
              </a:r>
              <a:r>
                <a:rPr lang="en-GB" sz="2400" b="1"/>
                <a:t> a</a:t>
              </a:r>
              <a:r>
                <a:rPr lang="en-GB" sz="2400" b="1" baseline="30000"/>
                <a:t>12</a:t>
              </a:r>
            </a:p>
          </p:txBody>
        </p:sp>
      </p:grp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1047750" y="28813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</a:t>
            </a:r>
            <a:r>
              <a:rPr lang="en-GB" sz="2400" b="1" baseline="30000">
                <a:solidFill>
                  <a:srgbClr val="FF0000"/>
                </a:solidFill>
              </a:rPr>
              <a:t>5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3257550" y="28813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</a:t>
            </a:r>
            <a:r>
              <a:rPr lang="en-GB" sz="2400" b="1" baseline="30000">
                <a:solidFill>
                  <a:srgbClr val="FF0000"/>
                </a:solidFill>
              </a:rPr>
              <a:t>11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5391150" y="28813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</a:t>
            </a:r>
            <a:r>
              <a:rPr lang="en-GB" sz="2400" b="1" baseline="30000">
                <a:solidFill>
                  <a:srgbClr val="FF0000"/>
                </a:solidFill>
              </a:rPr>
              <a:t>4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7448550" y="28813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a</a:t>
            </a:r>
            <a:r>
              <a:rPr lang="en-GB" sz="2400" b="1" baseline="54000">
                <a:solidFill>
                  <a:srgbClr val="FF0000"/>
                </a:solidFill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3" grpId="0" autoUpdateAnimBg="0"/>
      <p:bldP spid="20534" grpId="0" autoUpdateAnimBg="0"/>
      <p:bldP spid="20535" grpId="0" autoUpdateAnimBg="0"/>
      <p:bldP spid="20536" grpId="0" autoUpdateAnimBg="0"/>
      <p:bldP spid="20551" grpId="0" autoUpdateAnimBg="0"/>
      <p:bldP spid="20552" grpId="0" autoUpdateAnimBg="0"/>
      <p:bldP spid="20553" grpId="0" autoUpdateAnimBg="0"/>
      <p:bldP spid="20554" grpId="0" autoUpdateAnimBg="0"/>
      <p:bldP spid="20566" grpId="0" autoUpdateAnimBg="0"/>
      <p:bldP spid="20567" grpId="0" autoUpdateAnimBg="0"/>
      <p:bldP spid="20568" grpId="0" autoUpdateAnimBg="0"/>
      <p:bldP spid="205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Introduction</a:t>
            </a:r>
            <a:endParaRPr lang="en-US" u="sng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What does 4</a:t>
            </a:r>
            <a:r>
              <a:rPr lang="en-GB" sz="4000" baseline="52000"/>
              <a:t>2 </a:t>
            </a:r>
            <a:r>
              <a:rPr lang="en-GB" sz="4000"/>
              <a:t>actually mean?</a:t>
            </a:r>
            <a:endParaRPr lang="en-US" sz="400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2124075" y="3716338"/>
            <a:ext cx="1296988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24300" y="3716338"/>
            <a:ext cx="1150938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76375" y="5157788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4</a:t>
            </a:r>
            <a:r>
              <a:rPr lang="en-US" sz="4000"/>
              <a:t>×4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16463" y="5157788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16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1"/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Introduction</a:t>
            </a:r>
            <a:endParaRPr lang="en-US" u="sng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4213" y="3068638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What does 4</a:t>
            </a:r>
            <a:r>
              <a:rPr lang="en-GB" sz="4000" baseline="52000"/>
              <a:t>5 </a:t>
            </a:r>
            <a:r>
              <a:rPr lang="en-GB" sz="4000"/>
              <a:t>actually mean?</a:t>
            </a:r>
            <a:endParaRPr lang="en-US" sz="400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124075" y="3716338"/>
            <a:ext cx="1296988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4213" y="5157788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4</a:t>
            </a:r>
            <a:r>
              <a:rPr lang="en-US" sz="4000"/>
              <a:t>×4×4×4×4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0" y="5084763"/>
            <a:ext cx="9144000" cy="177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Introduction</a:t>
            </a:r>
            <a:endParaRPr lang="en-US" u="sng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4213" y="3068638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How can we write 5</a:t>
            </a:r>
            <a:r>
              <a:rPr lang="en-US" sz="4000"/>
              <a:t>×5×5×5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2268538" y="3716338"/>
            <a:ext cx="1152525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63713" y="5157788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5</a:t>
            </a:r>
            <a:r>
              <a:rPr lang="en-GB" sz="4000" baseline="54000"/>
              <a:t>4</a:t>
            </a:r>
            <a:endParaRPr lang="en-US" sz="40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0825" y="5911850"/>
            <a:ext cx="8281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This is 5</a:t>
            </a:r>
            <a:r>
              <a:rPr lang="en-US" sz="2800"/>
              <a:t>×5×5×5 written in INDEX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48" grpId="0" animBg="1"/>
      <p:bldP spid="6149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Writing in Index Form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Write the following in Index Form</a:t>
            </a:r>
          </a:p>
          <a:p>
            <a:pPr marL="609600" indent="-609600"/>
            <a:r>
              <a:rPr lang="en-GB"/>
              <a:t>8</a:t>
            </a:r>
            <a:r>
              <a:rPr lang="en-US"/>
              <a:t>×8×8×8 		=</a:t>
            </a:r>
          </a:p>
          <a:p>
            <a:pPr marL="609600" indent="-609600"/>
            <a:r>
              <a:rPr lang="en-GB"/>
              <a:t>3</a:t>
            </a:r>
            <a:r>
              <a:rPr lang="en-US"/>
              <a:t>×3×3×3×3×3 	=</a:t>
            </a:r>
          </a:p>
          <a:p>
            <a:pPr marL="609600" indent="-609600"/>
            <a:r>
              <a:rPr lang="en-GB"/>
              <a:t>9</a:t>
            </a:r>
            <a:r>
              <a:rPr lang="en-US"/>
              <a:t>×9×9			=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434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00563" y="2201863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solidFill>
                  <a:srgbClr val="FF0000"/>
                </a:solidFill>
              </a:rPr>
              <a:t>8</a:t>
            </a:r>
            <a:r>
              <a:rPr lang="en-GB" baseline="5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00563" y="2779713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solidFill>
                  <a:srgbClr val="FF0000"/>
                </a:solidFill>
              </a:rPr>
              <a:t>3</a:t>
            </a:r>
            <a:r>
              <a:rPr lang="en-GB" baseline="54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00563" y="3357563"/>
            <a:ext cx="59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solidFill>
                  <a:srgbClr val="FF0000"/>
                </a:solidFill>
              </a:rPr>
              <a:t>9</a:t>
            </a:r>
            <a:r>
              <a:rPr lang="en-GB" baseline="540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Indices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3 x 3 x 3 x 3</a:t>
            </a:r>
            <a:endParaRPr lang="en-GB" baseline="54000"/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3 x 3 x 3</a:t>
            </a:r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3 x 3</a:t>
            </a:r>
            <a:endParaRPr lang="en-GB" baseline="54000"/>
          </a:p>
          <a:p>
            <a:pPr>
              <a:buFontTx/>
              <a:buNone/>
            </a:pPr>
            <a:endParaRPr lang="en-GB" baseline="54000"/>
          </a:p>
          <a:p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3</a:t>
            </a:r>
            <a:endParaRPr lang="en-GB" baseline="540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08450" y="2182813"/>
            <a:ext cx="925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3</a:t>
            </a:r>
            <a:r>
              <a:rPr lang="en-GB" baseline="54000"/>
              <a:t>4</a:t>
            </a:r>
            <a:endParaRPr lang="en-US" baseline="540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108450" y="3148013"/>
            <a:ext cx="925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3</a:t>
            </a:r>
            <a:r>
              <a:rPr lang="en-GB" baseline="54000"/>
              <a:t>3</a:t>
            </a:r>
            <a:endParaRPr lang="en-US" baseline="540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108450" y="4113213"/>
            <a:ext cx="925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3</a:t>
            </a:r>
            <a:r>
              <a:rPr lang="en-GB" baseline="54000"/>
              <a:t>2</a:t>
            </a:r>
            <a:endParaRPr lang="en-US" baseline="540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151313" y="5080000"/>
            <a:ext cx="88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 3</a:t>
            </a:r>
            <a:r>
              <a:rPr lang="en-GB" baseline="54000"/>
              <a:t>1</a:t>
            </a:r>
            <a:endParaRPr lang="en-US" baseline="5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Multiplying Indices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/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8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r>
              <a:rPr lang="en-US"/>
              <a:t> × 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  <a:r>
              <a:rPr lang="en-US"/>
              <a:t>	=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34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635375" y="277971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8×8×8</a:t>
            </a:r>
            <a:endParaRPr lang="en-US" baseline="54000">
              <a:solidFill>
                <a:schemeClr val="accent2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076825" y="277971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×</a:t>
            </a:r>
            <a:endParaRPr lang="en-US" baseline="540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08625" y="2779713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8×8×8×8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195638" y="357346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8</a:t>
            </a:r>
            <a:r>
              <a:rPr lang="en-GB" baseline="54000"/>
              <a:t>7</a:t>
            </a:r>
            <a:endParaRPr lang="en-US" baseline="540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Is there a quick way you can work this out?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36575" y="4725988"/>
            <a:ext cx="822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Arial" charset="0"/>
              </a:rPr>
              <a:t>8</a:t>
            </a:r>
            <a:r>
              <a:rPr lang="en-US" baseline="54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>
                <a:latin typeface="Arial" charset="0"/>
              </a:rPr>
              <a:t> ×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8</a:t>
            </a:r>
            <a:r>
              <a:rPr lang="en-US" baseline="54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>
                <a:latin typeface="Arial" charset="0"/>
              </a:rPr>
              <a:t>	=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363788" y="5194300"/>
            <a:ext cx="1752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</a:rPr>
              <a:t>4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376613" y="5297488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8</a:t>
            </a:r>
            <a:endParaRPr lang="en-US" baseline="54000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102225" y="524986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8</a:t>
            </a:r>
            <a:r>
              <a:rPr lang="en-GB" baseline="54000"/>
              <a:t>7</a:t>
            </a:r>
            <a:endParaRPr lang="en-US" baseline="54000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011613" y="5416550"/>
            <a:ext cx="1752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54000"/>
              <a:t>+</a:t>
            </a:r>
            <a:endParaRPr lang="en-US" baseline="540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506538" y="4695825"/>
            <a:ext cx="1752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</a:rPr>
              <a:t>3</a:t>
            </a: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027238" y="2771775"/>
            <a:ext cx="595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069975" y="2770188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 </a:t>
            </a:r>
            <a:r>
              <a:rPr lang="en-GB">
                <a:solidFill>
                  <a:schemeClr val="accent2"/>
                </a:solidFill>
              </a:rPr>
              <a:t>8</a:t>
            </a:r>
            <a:r>
              <a:rPr lang="en-US" baseline="54000">
                <a:solidFill>
                  <a:schemeClr val="accent2"/>
                </a:solidFill>
              </a:rPr>
              <a:t>3</a:t>
            </a:r>
            <a:endParaRPr lang="en-US" baseline="54000">
              <a:solidFill>
                <a:srgbClr val="FF0000"/>
              </a:solidFill>
            </a:endParaRP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67052E-7 L 0.31354 8.67052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6821E-7 L 0.44218 -3.4682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25642 -1.11111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19497 -7.40741E-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6" grpId="0" animBg="1"/>
      <p:bldP spid="8207" grpId="0"/>
      <p:bldP spid="8209" grpId="0"/>
      <p:bldP spid="8209" grpId="1"/>
      <p:bldP spid="8210" grpId="0"/>
      <p:bldP spid="8211" grpId="0"/>
      <p:bldP spid="8212" grpId="0"/>
      <p:bldP spid="8208" grpId="0"/>
      <p:bldP spid="8208" grpId="1"/>
      <p:bldP spid="8213" grpId="0"/>
      <p:bldP spid="8213" grpId="1"/>
      <p:bldP spid="8213" grpId="2"/>
      <p:bldP spid="8214" grpId="0"/>
      <p:bldP spid="8214" grpId="1"/>
      <p:bldP spid="8214" grpId="2"/>
      <p:bldP spid="82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Multiplying Indices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/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5</a:t>
            </a:r>
            <a:r>
              <a:rPr lang="en-US" baseline="54000">
                <a:solidFill>
                  <a:schemeClr val="accent2"/>
                </a:solidFill>
              </a:rPr>
              <a:t>2</a:t>
            </a:r>
            <a:r>
              <a:rPr lang="en-US"/>
              <a:t> ×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  <a:r>
              <a:rPr lang="en-US"/>
              <a:t>	=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34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35375" y="277971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5×5</a:t>
            </a:r>
            <a:endParaRPr lang="en-US" baseline="54000">
              <a:solidFill>
                <a:schemeClr val="accent2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76825" y="277971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×</a:t>
            </a:r>
            <a:endParaRPr lang="en-US" baseline="540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625" y="2779713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5×5×5×5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195638" y="3573463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5</a:t>
            </a:r>
            <a:r>
              <a:rPr lang="en-GB" baseline="54000"/>
              <a:t>6</a:t>
            </a:r>
            <a:endParaRPr lang="en-US" baseline="540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Quick Way!!!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36575" y="4725988"/>
            <a:ext cx="822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Arial" charset="0"/>
              </a:rPr>
              <a:t>5</a:t>
            </a:r>
            <a:r>
              <a:rPr lang="en-US" baseline="54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×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baseline="54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>
                <a:latin typeface="Arial" charset="0"/>
              </a:rPr>
              <a:t>	=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63788" y="5194300"/>
            <a:ext cx="1752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</a:rPr>
              <a:t>4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376613" y="5297488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5</a:t>
            </a:r>
            <a:endParaRPr lang="en-US" baseline="540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102225" y="5292725"/>
            <a:ext cx="1441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5</a:t>
            </a:r>
            <a:r>
              <a:rPr lang="en-GB" baseline="54000"/>
              <a:t>6</a:t>
            </a:r>
            <a:endParaRPr lang="en-US" baseline="540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011613" y="5391150"/>
            <a:ext cx="1752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54000"/>
              <a:t>+</a:t>
            </a:r>
            <a:endParaRPr lang="en-US" baseline="540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506538" y="4695825"/>
            <a:ext cx="1752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</a:rPr>
              <a:t>2</a:t>
            </a: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027238" y="2771775"/>
            <a:ext cx="595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 baseline="5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069975" y="2770188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 </a:t>
            </a:r>
            <a:r>
              <a:rPr lang="en-GB">
                <a:solidFill>
                  <a:schemeClr val="accent2"/>
                </a:solidFill>
              </a:rPr>
              <a:t>5</a:t>
            </a:r>
            <a:r>
              <a:rPr lang="en-US" baseline="54000">
                <a:solidFill>
                  <a:schemeClr val="accent2"/>
                </a:solidFill>
              </a:rPr>
              <a:t>2</a:t>
            </a:r>
            <a:endParaRPr lang="en-US" baseline="54000">
              <a:solidFill>
                <a:srgbClr val="FF0000"/>
              </a:solidFill>
            </a:endParaRP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67052E-7 L 0.2849 -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6821E-7 L 0.44218 -3.46821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25642 -1.11111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19497 -7.40741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 animBg="1"/>
      <p:bldP spid="9226" grpId="0"/>
      <p:bldP spid="9227" grpId="0"/>
      <p:bldP spid="9227" grpId="1"/>
      <p:bldP spid="9228" grpId="0"/>
      <p:bldP spid="9229" grpId="0"/>
      <p:bldP spid="9230" grpId="0"/>
      <p:bldP spid="9231" grpId="0"/>
      <p:bldP spid="9231" grpId="1"/>
      <p:bldP spid="9232" grpId="0"/>
      <p:bldP spid="9232" grpId="1"/>
      <p:bldP spid="9232" grpId="2"/>
      <p:bldP spid="9233" grpId="0"/>
      <p:bldP spid="9233" grpId="1"/>
      <p:bldP spid="9233" grpId="2"/>
      <p:bldP spid="92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Dividing Indices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Simplify the following leaving in index</a:t>
            </a:r>
          </a:p>
          <a:p>
            <a:pPr marL="609600" indent="-609600">
              <a:buFontTx/>
              <a:buNone/>
            </a:pPr>
            <a:r>
              <a:rPr lang="en-GB"/>
              <a:t>form.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>
                <a:solidFill>
                  <a:schemeClr val="accent2"/>
                </a:solidFill>
              </a:rPr>
              <a:t>2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  <a:cs typeface="Arial" charset="0"/>
              </a:rPr>
              <a:t>÷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54000">
                <a:solidFill>
                  <a:srgbClr val="FF0000"/>
                </a:solidFill>
              </a:rPr>
              <a:t>2</a:t>
            </a:r>
            <a:r>
              <a:rPr lang="en-US"/>
              <a:t>=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43438" y="2205038"/>
            <a:ext cx="12954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95700" y="3830638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2</a:t>
            </a:r>
            <a:r>
              <a:rPr lang="en-GB" baseline="54000"/>
              <a:t>3</a:t>
            </a:r>
            <a:endParaRPr lang="en-US" baseline="540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0413" y="4403725"/>
            <a:ext cx="7664450" cy="528638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Quick Way!!!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055813" y="2771775"/>
            <a:ext cx="595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54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12850" y="2770188"/>
            <a:ext cx="59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2</a:t>
            </a:r>
            <a:r>
              <a:rPr lang="en-US" baseline="54000">
                <a:solidFill>
                  <a:schemeClr val="accent2"/>
                </a:solidFill>
              </a:rPr>
              <a:t>5</a:t>
            </a:r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2881313" y="2559050"/>
            <a:ext cx="838200" cy="1128713"/>
            <a:chOff x="480" y="2784"/>
            <a:chExt cx="528" cy="711"/>
          </a:xfrm>
        </p:grpSpPr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480" y="2784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  <a:r>
                <a:rPr lang="en-GB" sz="2800" b="1" baseline="30000">
                  <a:solidFill>
                    <a:schemeClr val="accent2"/>
                  </a:solidFill>
                </a:rPr>
                <a:t>5</a:t>
              </a:r>
              <a:endParaRPr lang="en-GB" sz="2800" b="1">
                <a:solidFill>
                  <a:schemeClr val="accent2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480" y="312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480" y="3168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2</a:t>
              </a:r>
              <a:r>
                <a:rPr lang="en-GB" sz="2800" b="1" baseline="30000">
                  <a:solidFill>
                    <a:srgbClr val="FF0000"/>
                  </a:solidFill>
                </a:rPr>
                <a:t>2</a:t>
              </a:r>
              <a:endParaRPr lang="en-GB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589338" y="27876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/>
              <a:t>=</a:t>
            </a:r>
          </a:p>
        </p:txBody>
      </p: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4137025" y="2544763"/>
            <a:ext cx="4343400" cy="533400"/>
            <a:chOff x="1872" y="2784"/>
            <a:chExt cx="2736" cy="336"/>
          </a:xfrm>
        </p:grpSpPr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1920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2208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2496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339" name="Text Box 27"/>
            <p:cNvSpPr txBox="1">
              <a:spLocks noChangeArrowheads="1"/>
            </p:cNvSpPr>
            <p:nvPr/>
          </p:nvSpPr>
          <p:spPr bwMode="auto">
            <a:xfrm>
              <a:off x="2784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3072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3360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3648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3936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x</a:t>
              </a:r>
            </a:p>
          </p:txBody>
        </p:sp>
        <p:sp>
          <p:nvSpPr>
            <p:cNvPr id="13344" name="Text Box 32"/>
            <p:cNvSpPr txBox="1">
              <a:spLocks noChangeArrowheads="1"/>
            </p:cNvSpPr>
            <p:nvPr/>
          </p:nvSpPr>
          <p:spPr bwMode="auto">
            <a:xfrm>
              <a:off x="4272" y="278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1872" y="3120"/>
              <a:ext cx="27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13346" name="Group 34"/>
          <p:cNvGrpSpPr>
            <a:grpSpLocks/>
          </p:cNvGrpSpPr>
          <p:nvPr/>
        </p:nvGrpSpPr>
        <p:grpSpPr bwMode="auto">
          <a:xfrm>
            <a:off x="5537200" y="3051175"/>
            <a:ext cx="1447800" cy="519113"/>
            <a:chOff x="2736" y="3120"/>
            <a:chExt cx="912" cy="327"/>
          </a:xfrm>
        </p:grpSpPr>
        <p:sp>
          <p:nvSpPr>
            <p:cNvPr id="13347" name="Text Box 35"/>
            <p:cNvSpPr txBox="1">
              <a:spLocks noChangeArrowheads="1"/>
            </p:cNvSpPr>
            <p:nvPr/>
          </p:nvSpPr>
          <p:spPr bwMode="auto">
            <a:xfrm>
              <a:off x="2736" y="31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3024" y="31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3312" y="31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3369" name="Line 57"/>
          <p:cNvSpPr>
            <a:spLocks noChangeShapeType="1"/>
          </p:cNvSpPr>
          <p:nvPr/>
        </p:nvSpPr>
        <p:spPr bwMode="auto">
          <a:xfrm flipV="1">
            <a:off x="5614988" y="3136900"/>
            <a:ext cx="457200" cy="263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 flipV="1">
            <a:off x="6540500" y="3125788"/>
            <a:ext cx="457200" cy="263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 flipV="1">
            <a:off x="4238625" y="2617788"/>
            <a:ext cx="457200" cy="263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 flipV="1">
            <a:off x="5132388" y="2660650"/>
            <a:ext cx="457200" cy="263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550863" y="4968875"/>
            <a:ext cx="82296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aseline="54000">
                <a:solidFill>
                  <a:schemeClr val="accent2"/>
                </a:solidFill>
                <a:latin typeface="Arial" charset="0"/>
              </a:rPr>
              <a:t>5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÷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baseline="54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	=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2378075" y="5437188"/>
            <a:ext cx="314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rgbClr val="FF0000"/>
                </a:solidFill>
              </a:rPr>
              <a:t>2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3246438" y="5549900"/>
            <a:ext cx="1441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2</a:t>
            </a:r>
            <a:endParaRPr lang="en-US" baseline="54000"/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5116513" y="5564188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2</a:t>
            </a:r>
            <a:r>
              <a:rPr lang="en-GB" baseline="54000"/>
              <a:t>3</a:t>
            </a:r>
            <a:endParaRPr lang="en-US" baseline="54000"/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3967163" y="5600700"/>
            <a:ext cx="1752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54000"/>
              <a:t>-</a:t>
            </a:r>
            <a:endParaRPr lang="en-US" baseline="54000"/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1517650" y="5449888"/>
            <a:ext cx="314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</a:rPr>
              <a:t>5</a:t>
            </a: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13379" name="AutoShape 67"/>
          <p:cNvSpPr>
            <a:spLocks noChangeArrowheads="1"/>
          </p:cNvSpPr>
          <p:nvPr/>
        </p:nvSpPr>
        <p:spPr bwMode="auto">
          <a:xfrm>
            <a:off x="0" y="6159500"/>
            <a:ext cx="9144000" cy="698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Remember this only works for numbers with the</a:t>
            </a:r>
          </a:p>
          <a:p>
            <a:pPr algn="ctr"/>
            <a:r>
              <a:rPr lang="en-GB" sz="2400"/>
              <a:t>Same base number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67052E-7 L 0.52778 -0.039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6821E-7 L 0.42622 0.048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341E-7 L 0.19166 -0.0064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624 L 0.25069 -0.0062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 animBg="1"/>
      <p:bldP spid="13328" grpId="1"/>
      <p:bldP spid="13328" grpId="3"/>
      <p:bldP spid="13329" grpId="0"/>
      <p:bldP spid="13329" grpId="1"/>
      <p:bldP spid="13329" grpId="2"/>
      <p:bldP spid="13334" grpId="0" autoUpdateAnimBg="0"/>
      <p:bldP spid="13369" grpId="0" animBg="1"/>
      <p:bldP spid="13370" grpId="0" animBg="1"/>
      <p:bldP spid="13371" grpId="0" animBg="1"/>
      <p:bldP spid="13372" grpId="0" animBg="1"/>
      <p:bldP spid="13373" grpId="0"/>
      <p:bldP spid="13374" grpId="0"/>
      <p:bldP spid="13374" grpId="1"/>
      <p:bldP spid="13375" grpId="0"/>
      <p:bldP spid="13376" grpId="0"/>
      <p:bldP spid="13377" grpId="0"/>
      <p:bldP spid="13378" grpId="0"/>
      <p:bldP spid="13378" grpId="1"/>
      <p:bldP spid="13379" grpId="0" animBg="1"/>
    </p:bldLst>
  </p:timing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752</Words>
  <Application>Microsoft Office PowerPoint</Application>
  <PresentationFormat>On-screen Show (4:3)</PresentationFormat>
  <Paragraphs>325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Comic Sans MS</vt:lpstr>
      <vt:lpstr>Arial</vt:lpstr>
      <vt:lpstr>Calibri</vt:lpstr>
      <vt:lpstr>Times New Roman</vt:lpstr>
      <vt:lpstr>3_Custom Design</vt:lpstr>
      <vt:lpstr>Slide 1</vt:lpstr>
      <vt:lpstr>Introduction</vt:lpstr>
      <vt:lpstr>Introduction</vt:lpstr>
      <vt:lpstr>Introduction</vt:lpstr>
      <vt:lpstr>Writing in Index Form</vt:lpstr>
      <vt:lpstr>Indices</vt:lpstr>
      <vt:lpstr>Multiplying Indices</vt:lpstr>
      <vt:lpstr>Multiplying Indices</vt:lpstr>
      <vt:lpstr>Dividing Indices</vt:lpstr>
      <vt:lpstr>Indices</vt:lpstr>
      <vt:lpstr>Indices</vt:lpstr>
      <vt:lpstr>Questions</vt:lpstr>
      <vt:lpstr>Indices with Letters</vt:lpstr>
      <vt:lpstr>Multiplying Indices</vt:lpstr>
      <vt:lpstr>Indices with Letters</vt:lpstr>
      <vt:lpstr>Indices with Letters</vt:lpstr>
      <vt:lpstr>Questions</vt:lpstr>
    </vt:vector>
  </TitlesOfParts>
  <Company>Watson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</dc:title>
  <dc:creator>DWatson</dc:creator>
  <cp:lastModifiedBy>Ciaran Duffy</cp:lastModifiedBy>
  <cp:revision>14</cp:revision>
  <dcterms:created xsi:type="dcterms:W3CDTF">2007-05-20T19:54:44Z</dcterms:created>
  <dcterms:modified xsi:type="dcterms:W3CDTF">2013-11-10T21:15:03Z</dcterms:modified>
</cp:coreProperties>
</file>