
<file path=[Content_Types].xml><?xml version="1.0" encoding="utf-8"?>
<Types xmlns="http://schemas.openxmlformats.org/package/2006/content-types">
  <Override PartName="/ppt/embeddings/oleObject12.bin" ContentType="application/vnd.openxmlformats-officedocument.oleObject"/>
  <Override PartName="/ppt/embeddings/oleObject30.bin" ContentType="application/vnd.openxmlformats-officedocument.oleObject"/>
  <Override PartName="/ppt/embeddings/oleObject41.bin" ContentType="application/vnd.openxmlformats-officedocument.oleObject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embeddings/oleObject8.bin" ContentType="application/vnd.openxmlformats-officedocument.oleObject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embeddings/oleObject6.bin" ContentType="application/vnd.openxmlformats-officedocument.oleObject"/>
  <Override PartName="/ppt/embeddings/oleObject39.bin" ContentType="application/vnd.openxmlformats-officedocument.oleObject"/>
  <Override PartName="/ppt/embeddings/oleObject48.bin" ContentType="application/vnd.openxmlformats-officedocument.oleObject"/>
  <Override PartName="/ppt/embeddings/oleObject57.bin" ContentType="application/vnd.openxmlformats-officedocument.oleObject"/>
  <Override PartName="/ppt/embeddings/oleObject59.bin" ContentType="application/vnd.openxmlformats-officedocument.oleObject"/>
  <Override PartName="/ppt/embeddings/oleObject68.bin" ContentType="application/vnd.openxmlformats-officedocument.oleObject"/>
  <Override PartName="/ppt/embeddings/oleObject4.bin" ContentType="application/vnd.openxmlformats-officedocument.oleObject"/>
  <Override PartName="/ppt/embeddings/oleObject19.bin" ContentType="application/vnd.openxmlformats-officedocument.oleObject"/>
  <Override PartName="/ppt/embeddings/oleObject28.bin" ContentType="application/vnd.openxmlformats-officedocument.oleObject"/>
  <Override PartName="/ppt/embeddings/oleObject37.bin" ContentType="application/vnd.openxmlformats-officedocument.oleObject"/>
  <Override PartName="/ppt/embeddings/oleObject46.bin" ContentType="application/vnd.openxmlformats-officedocument.oleObject"/>
  <Override PartName="/ppt/embeddings/oleObject55.bin" ContentType="application/vnd.openxmlformats-officedocument.oleObject"/>
  <Override PartName="/ppt/embeddings/oleObject66.bin" ContentType="application/vnd.openxmlformats-officedocument.oleObject"/>
  <Override PartName="/ppt/embeddings/oleObject2.bin" ContentType="application/vnd.openxmlformats-officedocument.oleObject"/>
  <Override PartName="/ppt/embeddings/oleObject17.bin" ContentType="application/vnd.openxmlformats-officedocument.oleObject"/>
  <Override PartName="/ppt/embeddings/oleObject26.bin" ContentType="application/vnd.openxmlformats-officedocument.oleObject"/>
  <Override PartName="/ppt/embeddings/oleObject35.bin" ContentType="application/vnd.openxmlformats-officedocument.oleObject"/>
  <Override PartName="/ppt/embeddings/oleObject44.bin" ContentType="application/vnd.openxmlformats-officedocument.oleObject"/>
  <Override PartName="/ppt/embeddings/oleObject53.bin" ContentType="application/vnd.openxmlformats-officedocument.oleObject"/>
  <Override PartName="/ppt/embeddings/oleObject64.bin" ContentType="application/vnd.openxmlformats-officedocument.oleObjec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embeddings/oleObject15.bin" ContentType="application/vnd.openxmlformats-officedocument.oleObject"/>
  <Override PartName="/ppt/embeddings/oleObject24.bin" ContentType="application/vnd.openxmlformats-officedocument.oleObject"/>
  <Override PartName="/ppt/embeddings/oleObject33.bin" ContentType="application/vnd.openxmlformats-officedocument.oleObject"/>
  <Override PartName="/ppt/embeddings/oleObject42.bin" ContentType="application/vnd.openxmlformats-officedocument.oleObject"/>
  <Override PartName="/ppt/embeddings/oleObject51.bin" ContentType="application/vnd.openxmlformats-officedocument.oleObject"/>
  <Override PartName="/ppt/embeddings/oleObject62.bin" ContentType="application/vnd.openxmlformats-officedocument.oleObject"/>
  <Override PartName="/ppt/embeddings/oleObject71.bin" ContentType="application/vnd.openxmlformats-officedocument.oleObject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udio/unknown"/>
  <Override PartName="/ppt/embeddings/oleObject11.bin" ContentType="application/vnd.openxmlformats-officedocument.oleObject"/>
  <Override PartName="/ppt/embeddings/oleObject13.bin" ContentType="application/vnd.openxmlformats-officedocument.oleObject"/>
  <Override PartName="/ppt/embeddings/oleObject22.bin" ContentType="application/vnd.openxmlformats-officedocument.oleObject"/>
  <Override PartName="/ppt/embeddings/oleObject31.bin" ContentType="application/vnd.openxmlformats-officedocument.oleObject"/>
  <Override PartName="/ppt/embeddings/oleObject40.bin" ContentType="application/vnd.openxmlformats-officedocument.oleObject"/>
  <Override PartName="/ppt/embeddings/oleObject60.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embeddings/oleObject20.bin" ContentType="application/vnd.openxmlformats-officedocument.oleObject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embeddings/oleObject9.bin" ContentType="application/vnd.openxmlformats-officedocument.oleObject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embeddings/oleObject7.bin" ContentType="application/vnd.openxmlformats-officedocument.oleObject"/>
  <Override PartName="/ppt/embeddings/oleObject69.bin" ContentType="application/vnd.openxmlformats-officedocument.oleObject"/>
  <Override PartName="/docProps/app.xml" ContentType="application/vnd.openxmlformats-officedocument.extended-properties+xml"/>
  <Override PartName="/ppt/embeddings/oleObject5.bin" ContentType="application/vnd.openxmlformats-officedocument.oleObject"/>
  <Override PartName="/ppt/embeddings/oleObject29.bin" ContentType="application/vnd.openxmlformats-officedocument.oleObject"/>
  <Override PartName="/ppt/embeddings/oleObject49.bin" ContentType="application/vnd.openxmlformats-officedocument.oleObject"/>
  <Override PartName="/ppt/embeddings/oleObject58.bin" ContentType="application/vnd.openxmlformats-officedocument.oleObject"/>
  <Override PartName="/ppt/embeddings/oleObject67.bin" ContentType="application/vnd.openxmlformats-officedocument.oleObject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3.bin" ContentType="application/vnd.openxmlformats-officedocument.oleObject"/>
  <Override PartName="/ppt/embeddings/oleObject18.bin" ContentType="application/vnd.openxmlformats-officedocument.oleObject"/>
  <Override PartName="/ppt/embeddings/oleObject27.bin" ContentType="application/vnd.openxmlformats-officedocument.oleObject"/>
  <Override PartName="/ppt/embeddings/oleObject38.bin" ContentType="application/vnd.openxmlformats-officedocument.oleObject"/>
  <Override PartName="/ppt/embeddings/oleObject47.bin" ContentType="application/vnd.openxmlformats-officedocument.oleObject"/>
  <Override PartName="/ppt/embeddings/oleObject56.bin" ContentType="application/vnd.openxmlformats-officedocument.oleObject"/>
  <Override PartName="/ppt/embeddings/oleObject65.bin" ContentType="application/vnd.openxmlformats-officedocument.oleObject"/>
  <Override PartName="/ppt/embeddings/oleObject1.bin" ContentType="application/vnd.openxmlformats-officedocument.oleObject"/>
  <Override PartName="/ppt/embeddings/oleObject16.bin" ContentType="application/vnd.openxmlformats-officedocument.oleObject"/>
  <Override PartName="/ppt/embeddings/oleObject25.bin" ContentType="application/vnd.openxmlformats-officedocument.oleObject"/>
  <Override PartName="/ppt/embeddings/oleObject34.bin" ContentType="application/vnd.openxmlformats-officedocument.oleObject"/>
  <Override PartName="/ppt/embeddings/oleObject36.bin" ContentType="application/vnd.openxmlformats-officedocument.oleObject"/>
  <Override PartName="/ppt/embeddings/oleObject45.bin" ContentType="application/vnd.openxmlformats-officedocument.oleObject"/>
  <Override PartName="/ppt/embeddings/oleObject54.bin" ContentType="application/vnd.openxmlformats-officedocument.oleObject"/>
  <Override PartName="/ppt/embeddings/oleObject63.bin" ContentType="application/vnd.openxmlformats-officedocument.oleObject"/>
  <Override PartName="/ppt/slides/slide8.xml" ContentType="application/vnd.openxmlformats-officedocument.presentationml.slide+xml"/>
  <Override PartName="/ppt/embeddings/oleObject14.bin" ContentType="application/vnd.openxmlformats-officedocument.oleObject"/>
  <Override PartName="/ppt/embeddings/oleObject23.bin" ContentType="application/vnd.openxmlformats-officedocument.oleObject"/>
  <Override PartName="/ppt/embeddings/oleObject32.bin" ContentType="application/vnd.openxmlformats-officedocument.oleObject"/>
  <Override PartName="/ppt/embeddings/oleObject43.bin" ContentType="application/vnd.openxmlformats-officedocument.oleObject"/>
  <Override PartName="/ppt/embeddings/oleObject52.bin" ContentType="application/vnd.openxmlformats-officedocument.oleObject"/>
  <Override PartName="/ppt/embeddings/oleObject61.bin" ContentType="application/vnd.openxmlformats-officedocument.oleObject"/>
  <Override PartName="/ppt/embeddings/oleObject70.bin" ContentType="application/vnd.openxmlformats-officedocument.oleObject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embeddings/oleObject21.bin" ContentType="application/vnd.openxmlformats-officedocument.oleObject"/>
  <Override PartName="/ppt/embeddings/oleObject50.bin" ContentType="application/vnd.openxmlformats-officedocument.oleObject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embeddings/oleObject10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18" Type="http://schemas.openxmlformats.org/officeDocument/2006/relationships/image" Target="../media/image3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17" Type="http://schemas.openxmlformats.org/officeDocument/2006/relationships/image" Target="../media/image32.wmf"/><Relationship Id="rId2" Type="http://schemas.openxmlformats.org/officeDocument/2006/relationships/image" Target="../media/image17.wmf"/><Relationship Id="rId16" Type="http://schemas.openxmlformats.org/officeDocument/2006/relationships/image" Target="../media/image31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10" Type="http://schemas.openxmlformats.org/officeDocument/2006/relationships/image" Target="../media/image25.wmf"/><Relationship Id="rId19" Type="http://schemas.openxmlformats.org/officeDocument/2006/relationships/image" Target="../media/image34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12" Type="http://schemas.openxmlformats.org/officeDocument/2006/relationships/image" Target="../media/image56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image" Target="../media/image69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12" Type="http://schemas.openxmlformats.org/officeDocument/2006/relationships/image" Target="../media/image68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11" Type="http://schemas.openxmlformats.org/officeDocument/2006/relationships/image" Target="../media/image67.wmf"/><Relationship Id="rId5" Type="http://schemas.openxmlformats.org/officeDocument/2006/relationships/image" Target="../media/image61.wmf"/><Relationship Id="rId15" Type="http://schemas.openxmlformats.org/officeDocument/2006/relationships/image" Target="../media/image7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Relationship Id="rId14" Type="http://schemas.openxmlformats.org/officeDocument/2006/relationships/image" Target="../media/image7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3AF86-F2EA-410D-BC5D-5899134D0D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6E3CD-A22B-443B-9229-D8ECF494A0B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0EEF5E-0BE9-4B9F-85F9-352ACA61F7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FFA44-A7F7-4D79-878B-25CF5EBD0C3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C625F-D655-479C-8E12-9DBFA00C65D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2944D9-5A19-4641-8035-A86371AFE87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CC69E3-D2E9-40DE-A448-9DDB4F50B2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FB50A8-F6B8-4B2C-99D5-CDAABF0BFD8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B4158-B274-425B-8667-880D21FD4A7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8912A9-E99A-4663-966F-81411788A6F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6BF91-22AE-4D51-933D-754FB2038B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1">
              <a:srgbClr val="C4D6EB"/>
            </a:gs>
            <a:gs pos="50000">
              <a:srgbClr val="FFEBFA"/>
            </a:gs>
            <a:gs pos="64999">
              <a:srgbClr val="C4D6EB"/>
            </a:gs>
            <a:gs pos="80000">
              <a:srgbClr val="85C2FF"/>
            </a:gs>
            <a:gs pos="100000">
              <a:srgbClr val="5E9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B62E23-4508-46FC-875C-10DB6BAF73D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8.bin"/><Relationship Id="rId18" Type="http://schemas.openxmlformats.org/officeDocument/2006/relationships/oleObject" Target="../embeddings/oleObject13.bin"/><Relationship Id="rId3" Type="http://schemas.openxmlformats.org/officeDocument/2006/relationships/audio" Target="../media/audio1.bin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7.bin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2.jpeg"/><Relationship Id="rId15" Type="http://schemas.openxmlformats.org/officeDocument/2006/relationships/oleObject" Target="../embeddings/oleObject10.bin"/><Relationship Id="rId10" Type="http://schemas.openxmlformats.org/officeDocument/2006/relationships/oleObject" Target="../embeddings/oleObject5.bin"/><Relationship Id="rId4" Type="http://schemas.openxmlformats.org/officeDocument/2006/relationships/audio" Target="../media/audio2.bin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18" Type="http://schemas.openxmlformats.org/officeDocument/2006/relationships/oleObject" Target="../embeddings/oleObject27.bin"/><Relationship Id="rId3" Type="http://schemas.openxmlformats.org/officeDocument/2006/relationships/audio" Target="../media/audio1.bin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24" Type="http://schemas.openxmlformats.org/officeDocument/2006/relationships/oleObject" Target="../embeddings/oleObject33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4.bin"/><Relationship Id="rId23" Type="http://schemas.openxmlformats.org/officeDocument/2006/relationships/oleObject" Target="../embeddings/oleObject32.bin"/><Relationship Id="rId10" Type="http://schemas.openxmlformats.org/officeDocument/2006/relationships/oleObject" Target="../embeddings/oleObject19.bin"/><Relationship Id="rId19" Type="http://schemas.openxmlformats.org/officeDocument/2006/relationships/oleObject" Target="../embeddings/oleObject28.bin"/><Relationship Id="rId4" Type="http://schemas.openxmlformats.org/officeDocument/2006/relationships/audio" Target="../media/audio2.bin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3.bin"/><Relationship Id="rId22" Type="http://schemas.openxmlformats.org/officeDocument/2006/relationships/oleObject" Target="../embeddings/oleObject3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43.bin"/><Relationship Id="rId3" Type="http://schemas.openxmlformats.org/officeDocument/2006/relationships/audio" Target="../media/audio1.bin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Relationship Id="rId14" Type="http://schemas.openxmlformats.org/officeDocument/2006/relationships/oleObject" Target="../embeddings/oleObject4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oleObject" Target="../embeddings/oleObject54.bin"/><Relationship Id="rId3" Type="http://schemas.openxmlformats.org/officeDocument/2006/relationships/audio" Target="../media/audio1.bin"/><Relationship Id="rId7" Type="http://schemas.openxmlformats.org/officeDocument/2006/relationships/oleObject" Target="../embeddings/oleObject48.bin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Relationship Id="rId14" Type="http://schemas.openxmlformats.org/officeDocument/2006/relationships/oleObject" Target="../embeddings/oleObject5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oleObject" Target="../embeddings/oleObject66.bin"/><Relationship Id="rId18" Type="http://schemas.openxmlformats.org/officeDocument/2006/relationships/oleObject" Target="../embeddings/oleObject71.bin"/><Relationship Id="rId3" Type="http://schemas.openxmlformats.org/officeDocument/2006/relationships/audio" Target="../media/audio1.bin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5.bin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8.bin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Relationship Id="rId14" Type="http://schemas.openxmlformats.org/officeDocument/2006/relationships/oleObject" Target="../embeddings/oleObject6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Blue tissue paper"/>
          <p:cNvSpPr>
            <a:spLocks noChangeArrowheads="1"/>
          </p:cNvSpPr>
          <p:nvPr/>
        </p:nvSpPr>
        <p:spPr bwMode="auto">
          <a:xfrm>
            <a:off x="266700" y="696913"/>
            <a:ext cx="8458200" cy="15621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3810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324600" y="4964113"/>
            <a:ext cx="2209800" cy="466725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latin typeface="Comic Sans MS" charset="0"/>
                <a:ea typeface="ＭＳ Ｐゴシック" charset="0"/>
              </a:rPr>
              <a:t>a</a:t>
            </a:r>
            <a:r>
              <a:rPr lang="en-GB" baseline="30000">
                <a:latin typeface="Comic Sans MS" charset="0"/>
                <a:ea typeface="ＭＳ Ｐゴシック" charset="0"/>
              </a:rPr>
              <a:t>m</a:t>
            </a:r>
            <a:r>
              <a:rPr lang="en-GB">
                <a:latin typeface="Comic Sans MS" charset="0"/>
                <a:ea typeface="ＭＳ Ｐゴシック" charset="0"/>
              </a:rPr>
              <a:t> x a</a:t>
            </a:r>
            <a:r>
              <a:rPr lang="en-GB" baseline="30000">
                <a:latin typeface="Comic Sans MS" charset="0"/>
                <a:ea typeface="ＭＳ Ｐゴシック" charset="0"/>
              </a:rPr>
              <a:t>n</a:t>
            </a:r>
            <a:r>
              <a:rPr lang="en-GB">
                <a:latin typeface="Comic Sans MS" charset="0"/>
                <a:ea typeface="ＭＳ Ｐゴシック" charset="0"/>
              </a:rPr>
              <a:t> = a</a:t>
            </a:r>
            <a:r>
              <a:rPr lang="en-GB" baseline="30000">
                <a:latin typeface="Comic Sans MS" charset="0"/>
                <a:ea typeface="ＭＳ Ｐゴシック" charset="0"/>
              </a:rPr>
              <a:t>m</a:t>
            </a:r>
            <a:r>
              <a:rPr lang="en-GB" baseline="30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+</a:t>
            </a:r>
            <a:r>
              <a:rPr lang="en-GB" baseline="30000">
                <a:latin typeface="Comic Sans MS" charset="0"/>
                <a:ea typeface="ＭＳ Ｐゴシック" charset="0"/>
              </a:rPr>
              <a:t>n</a:t>
            </a:r>
            <a:endParaRPr lang="en-GB">
              <a:latin typeface="Comic Sans MS" charset="0"/>
              <a:ea typeface="ＭＳ Ｐゴシック" charset="0"/>
            </a:endParaRPr>
          </a:p>
        </p:txBody>
      </p:sp>
      <p:sp>
        <p:nvSpPr>
          <p:cNvPr id="3076" name="Text Box 4" descr="Parchment"/>
          <p:cNvSpPr txBox="1">
            <a:spLocks noChangeArrowheads="1"/>
          </p:cNvSpPr>
          <p:nvPr/>
        </p:nvSpPr>
        <p:spPr bwMode="auto">
          <a:xfrm>
            <a:off x="266700" y="2365375"/>
            <a:ext cx="8458200" cy="1844675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Consider the following:</a:t>
            </a:r>
          </a:p>
          <a:p>
            <a:pPr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3</a:t>
            </a:r>
            <a:r>
              <a:rPr lang="en-GB" sz="2000" baseline="30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GB" sz="2000">
                <a:latin typeface="Comic Sans MS" charset="0"/>
                <a:ea typeface="ＭＳ Ｐゴシック" charset="0"/>
              </a:rPr>
              <a:t> x 3</a:t>
            </a:r>
            <a:r>
              <a:rPr lang="en-GB" sz="2000" baseline="30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3</a:t>
            </a:r>
            <a:r>
              <a:rPr lang="en-GB" sz="2000">
                <a:latin typeface="Comic Sans MS" charset="0"/>
                <a:ea typeface="ＭＳ Ｐゴシック" charset="0"/>
              </a:rPr>
              <a:t> = </a:t>
            </a:r>
            <a:r>
              <a:rPr lang="en-GB" sz="2000" u="sng">
                <a:latin typeface="Comic Sans MS" charset="0"/>
                <a:ea typeface="ＭＳ Ｐゴシック" charset="0"/>
              </a:rPr>
              <a:t>3 x 3</a:t>
            </a:r>
            <a:r>
              <a:rPr lang="en-GB" sz="2000">
                <a:latin typeface="Comic Sans MS" charset="0"/>
                <a:ea typeface="ＭＳ Ｐゴシック" charset="0"/>
              </a:rPr>
              <a:t>  </a:t>
            </a: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x</a:t>
            </a:r>
            <a:r>
              <a:rPr lang="en-GB" sz="2000">
                <a:latin typeface="Comic Sans MS" charset="0"/>
                <a:ea typeface="ＭＳ Ｐゴシック" charset="0"/>
              </a:rPr>
              <a:t>  </a:t>
            </a:r>
            <a:r>
              <a:rPr lang="en-GB" sz="2000" u="sng">
                <a:latin typeface="Comic Sans MS" charset="0"/>
                <a:ea typeface="ＭＳ Ｐゴシック" charset="0"/>
              </a:rPr>
              <a:t>3 x 3 x 3</a:t>
            </a:r>
            <a:r>
              <a:rPr lang="en-GB" sz="2000">
                <a:latin typeface="Comic Sans MS" charset="0"/>
                <a:ea typeface="ＭＳ Ｐゴシック" charset="0"/>
              </a:rPr>
              <a:t> = 3</a:t>
            </a:r>
            <a:r>
              <a:rPr lang="en-GB" sz="2000" baseline="30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5</a:t>
            </a:r>
            <a:r>
              <a:rPr lang="en-GB" sz="2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                 </a:t>
            </a: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(base 3)</a:t>
            </a:r>
          </a:p>
          <a:p>
            <a:pPr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2</a:t>
            </a:r>
            <a:r>
              <a:rPr lang="en-GB" sz="2000" baseline="30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4</a:t>
            </a:r>
            <a:r>
              <a:rPr lang="en-GB" sz="2000">
                <a:latin typeface="Comic Sans MS" charset="0"/>
                <a:ea typeface="ＭＳ Ｐゴシック" charset="0"/>
              </a:rPr>
              <a:t> x 2</a:t>
            </a:r>
            <a:r>
              <a:rPr lang="en-GB" sz="2000" baseline="30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3</a:t>
            </a:r>
            <a:r>
              <a:rPr lang="en-GB" sz="2000">
                <a:latin typeface="Comic Sans MS" charset="0"/>
                <a:ea typeface="ＭＳ Ｐゴシック" charset="0"/>
              </a:rPr>
              <a:t> = </a:t>
            </a:r>
            <a:r>
              <a:rPr lang="en-GB" sz="2000" u="sng">
                <a:latin typeface="Comic Sans MS" charset="0"/>
                <a:ea typeface="ＭＳ Ｐゴシック" charset="0"/>
              </a:rPr>
              <a:t>2 x 2 x 2 x 2</a:t>
            </a:r>
            <a:r>
              <a:rPr lang="en-GB" sz="2000">
                <a:latin typeface="Comic Sans MS" charset="0"/>
                <a:ea typeface="ＭＳ Ｐゴシック" charset="0"/>
              </a:rPr>
              <a:t> </a:t>
            </a: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x</a:t>
            </a:r>
            <a:r>
              <a:rPr lang="en-GB" sz="2000">
                <a:latin typeface="Comic Sans MS" charset="0"/>
                <a:ea typeface="ＭＳ Ｐゴシック" charset="0"/>
              </a:rPr>
              <a:t> </a:t>
            </a:r>
            <a:r>
              <a:rPr lang="en-GB" sz="2000" u="sng">
                <a:latin typeface="Comic Sans MS" charset="0"/>
                <a:ea typeface="ＭＳ Ｐゴシック" charset="0"/>
              </a:rPr>
              <a:t>2 x 2 x 2</a:t>
            </a:r>
            <a:r>
              <a:rPr lang="en-GB" sz="2000">
                <a:latin typeface="Comic Sans MS" charset="0"/>
                <a:ea typeface="ＭＳ Ｐゴシック" charset="0"/>
              </a:rPr>
              <a:t> = 2</a:t>
            </a:r>
            <a:r>
              <a:rPr lang="en-GB" sz="2000" baseline="30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7</a:t>
            </a:r>
            <a:r>
              <a:rPr lang="en-GB" sz="2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       </a:t>
            </a: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(base 2)</a:t>
            </a:r>
          </a:p>
          <a:p>
            <a:pPr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5</a:t>
            </a:r>
            <a:r>
              <a:rPr lang="en-GB" sz="2000" baseline="30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3</a:t>
            </a:r>
            <a:r>
              <a:rPr lang="en-GB" sz="2000">
                <a:latin typeface="Comic Sans MS" charset="0"/>
                <a:ea typeface="ＭＳ Ｐゴシック" charset="0"/>
              </a:rPr>
              <a:t> x 5</a:t>
            </a:r>
            <a:r>
              <a:rPr lang="en-GB" sz="2000" baseline="30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GB" sz="2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00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x 5</a:t>
            </a:r>
            <a:r>
              <a:rPr lang="en-GB" sz="2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000">
                <a:latin typeface="Comic Sans MS" charset="0"/>
                <a:ea typeface="ＭＳ Ｐゴシック" charset="0"/>
              </a:rPr>
              <a:t> = </a:t>
            </a:r>
            <a:r>
              <a:rPr lang="en-GB" sz="2000" u="sng">
                <a:latin typeface="Comic Sans MS" charset="0"/>
                <a:ea typeface="ＭＳ Ｐゴシック" charset="0"/>
              </a:rPr>
              <a:t>5 x 5 x 5 </a:t>
            </a:r>
            <a:r>
              <a:rPr lang="en-GB" sz="2000">
                <a:latin typeface="Comic Sans MS" charset="0"/>
                <a:ea typeface="ＭＳ Ｐゴシック" charset="0"/>
              </a:rPr>
              <a:t> </a:t>
            </a: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x</a:t>
            </a:r>
            <a:r>
              <a:rPr lang="en-GB" sz="2000">
                <a:latin typeface="Comic Sans MS" charset="0"/>
                <a:ea typeface="ＭＳ Ｐゴシック" charset="0"/>
              </a:rPr>
              <a:t> </a:t>
            </a:r>
            <a:r>
              <a:rPr lang="en-GB" sz="2000" u="sng">
                <a:latin typeface="Comic Sans MS" charset="0"/>
                <a:ea typeface="ＭＳ Ｐゴシック" charset="0"/>
              </a:rPr>
              <a:t>5 x 5</a:t>
            </a:r>
            <a:r>
              <a:rPr lang="en-GB" sz="2000">
                <a:latin typeface="Comic Sans MS" charset="0"/>
                <a:ea typeface="ＭＳ Ｐゴシック" charset="0"/>
              </a:rPr>
              <a:t> </a:t>
            </a: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x</a:t>
            </a:r>
            <a:r>
              <a:rPr lang="en-GB" sz="2000">
                <a:latin typeface="Comic Sans MS" charset="0"/>
                <a:ea typeface="ＭＳ Ｐゴシック" charset="0"/>
              </a:rPr>
              <a:t> </a:t>
            </a:r>
            <a:r>
              <a:rPr lang="en-GB" sz="2000" u="sng">
                <a:latin typeface="Comic Sans MS" charset="0"/>
                <a:ea typeface="ＭＳ Ｐゴシック" charset="0"/>
              </a:rPr>
              <a:t>5</a:t>
            </a:r>
            <a:r>
              <a:rPr lang="en-GB" sz="2000">
                <a:latin typeface="Comic Sans MS" charset="0"/>
                <a:ea typeface="ＭＳ Ｐゴシック" charset="0"/>
              </a:rPr>
              <a:t> = 5</a:t>
            </a:r>
            <a:r>
              <a:rPr lang="en-GB" sz="2000" baseline="30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6</a:t>
            </a:r>
            <a:r>
              <a:rPr lang="en-GB" sz="2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     </a:t>
            </a: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(base 5)</a:t>
            </a:r>
            <a:endParaRPr lang="en-GB" sz="2000" baseline="-25000">
              <a:solidFill>
                <a:schemeClr val="accent2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66700" y="4368800"/>
            <a:ext cx="6400800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For </a:t>
            </a: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multiplication</a:t>
            </a:r>
            <a:r>
              <a:rPr lang="en-GB" sz="2000">
                <a:latin typeface="Comic Sans MS" charset="0"/>
                <a:ea typeface="ＭＳ Ｐゴシック" charset="0"/>
              </a:rPr>
              <a:t> of numbers in the </a:t>
            </a: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same base</a:t>
            </a:r>
            <a:r>
              <a:rPr lang="en-GB" sz="2000">
                <a:latin typeface="Comic Sans MS" charset="0"/>
                <a:ea typeface="ＭＳ Ｐゴシック" charset="0"/>
              </a:rPr>
              <a:t> you?</a:t>
            </a:r>
            <a:endParaRPr lang="en-GB" sz="2000" u="sng">
              <a:latin typeface="Comic Sans MS" charset="0"/>
              <a:ea typeface="ＭＳ Ｐゴシック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124200" y="4964113"/>
            <a:ext cx="3200400" cy="466725"/>
          </a:xfrm>
          <a:prstGeom prst="rect">
            <a:avLst/>
          </a:prstGeom>
          <a:gradFill rotWithShape="0">
            <a:gsLst>
              <a:gs pos="0">
                <a:srgbClr val="66FFFF">
                  <a:gamma/>
                  <a:shade val="76078"/>
                  <a:invGamma/>
                </a:srgbClr>
              </a:gs>
              <a:gs pos="50000">
                <a:srgbClr val="66FFFF"/>
              </a:gs>
              <a:gs pos="100000">
                <a:srgbClr val="66FF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>
                <a:latin typeface="Comic Sans MS" charset="0"/>
                <a:ea typeface="ＭＳ Ｐゴシック" charset="0"/>
              </a:rPr>
              <a:t>Multiplication Rule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181600" y="1077913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5400">
                <a:latin typeface="Comic Sans MS" charset="0"/>
                <a:ea typeface="ＭＳ Ｐゴシック" charset="0"/>
              </a:rPr>
              <a:t>3</a:t>
            </a:r>
            <a:r>
              <a:rPr lang="en-GB" sz="5400" baseline="30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4</a:t>
            </a:r>
            <a:endParaRPr lang="en-GB" sz="5400">
              <a:solidFill>
                <a:schemeClr val="accent2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5562600" y="1725613"/>
            <a:ext cx="2209800" cy="533400"/>
            <a:chOff x="3552" y="1200"/>
            <a:chExt cx="1392" cy="336"/>
          </a:xfrm>
        </p:grpSpPr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4032" y="1248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latin typeface="Comic Sans MS" charset="0"/>
                  <a:ea typeface="ＭＳ Ｐゴシック" charset="0"/>
                </a:rPr>
                <a:t>base 3</a:t>
              </a:r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 flipH="1" flipV="1">
              <a:off x="3552" y="1200"/>
              <a:ext cx="432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3083" name="Group 11"/>
          <p:cNvGrpSpPr>
            <a:grpSpLocks/>
          </p:cNvGrpSpPr>
          <p:nvPr/>
        </p:nvGrpSpPr>
        <p:grpSpPr bwMode="auto">
          <a:xfrm>
            <a:off x="6019800" y="696913"/>
            <a:ext cx="2362200" cy="609600"/>
            <a:chOff x="3792" y="480"/>
            <a:chExt cx="1488" cy="384"/>
          </a:xfrm>
        </p:grpSpPr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 flipH="1">
              <a:off x="3792" y="672"/>
              <a:ext cx="48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4368" y="480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latin typeface="Comic Sans MS" charset="0"/>
                  <a:ea typeface="ＭＳ Ｐゴシック" charset="0"/>
                </a:rPr>
                <a:t>index 4</a:t>
              </a:r>
            </a:p>
          </p:txBody>
        </p:sp>
      </p:grp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400300" y="1260475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5400">
                <a:latin typeface="Comic Sans MS" charset="0"/>
                <a:ea typeface="ＭＳ Ｐゴシック" charset="0"/>
              </a:rPr>
              <a:t>5</a:t>
            </a:r>
            <a:r>
              <a:rPr lang="en-GB" sz="5400" baseline="30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3</a:t>
            </a:r>
            <a:endParaRPr lang="en-GB" sz="5400">
              <a:solidFill>
                <a:schemeClr val="accent2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266700" y="879475"/>
            <a:ext cx="1828800" cy="1219200"/>
            <a:chOff x="168" y="595"/>
            <a:chExt cx="1152" cy="768"/>
          </a:xfrm>
        </p:grpSpPr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rot="2887652" flipV="1">
              <a:off x="840" y="883"/>
              <a:ext cx="768" cy="19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3089" name="Text Box 17"/>
            <p:cNvSpPr txBox="1">
              <a:spLocks noChangeArrowheads="1"/>
            </p:cNvSpPr>
            <p:nvPr/>
          </p:nvSpPr>
          <p:spPr bwMode="auto">
            <a:xfrm>
              <a:off x="168" y="595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latin typeface="Comic Sans MS" charset="0"/>
                  <a:ea typeface="ＭＳ Ｐゴシック" charset="0"/>
                </a:rPr>
                <a:t>base 5</a:t>
              </a:r>
            </a:p>
          </p:txBody>
        </p:sp>
      </p:grpSp>
      <p:grpSp>
        <p:nvGrpSpPr>
          <p:cNvPr id="3090" name="Group 18"/>
          <p:cNvGrpSpPr>
            <a:grpSpLocks/>
          </p:cNvGrpSpPr>
          <p:nvPr/>
        </p:nvGrpSpPr>
        <p:grpSpPr bwMode="auto">
          <a:xfrm>
            <a:off x="3314700" y="650875"/>
            <a:ext cx="2209800" cy="762000"/>
            <a:chOff x="2088" y="451"/>
            <a:chExt cx="1392" cy="480"/>
          </a:xfrm>
        </p:grpSpPr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H="1">
              <a:off x="2088" y="739"/>
              <a:ext cx="48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2568" y="451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latin typeface="Comic Sans MS" charset="0"/>
                  <a:ea typeface="ＭＳ Ｐゴシック" charset="0"/>
                </a:rPr>
                <a:t>index 3</a:t>
              </a:r>
            </a:p>
          </p:txBody>
        </p:sp>
      </p:grp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6667500" y="4368800"/>
            <a:ext cx="2057400" cy="406400"/>
          </a:xfrm>
          <a:prstGeom prst="rect">
            <a:avLst/>
          </a:prstGeom>
          <a:gradFill rotWithShape="0">
            <a:gsLst>
              <a:gs pos="0">
                <a:srgbClr val="66FFFF">
                  <a:gamma/>
                  <a:shade val="66275"/>
                  <a:invGamma/>
                </a:srgbClr>
              </a:gs>
              <a:gs pos="50000">
                <a:srgbClr val="66FFFF"/>
              </a:gs>
              <a:gs pos="100000">
                <a:srgbClr val="66FF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add the indices</a:t>
            </a:r>
            <a:endParaRPr lang="en-GB" sz="2000" u="sng">
              <a:solidFill>
                <a:srgbClr val="FF0066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66700" y="4964113"/>
            <a:ext cx="337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latin typeface="Comic Sans MS" charset="0"/>
                <a:ea typeface="ＭＳ Ｐゴシック" charset="0"/>
              </a:rPr>
              <a:t>Generalising gives: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581025" y="6238875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2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8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1695450" y="6238875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3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7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809875" y="6238875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4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10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3924300" y="6238875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5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4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5038725" y="6238875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6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6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6153150" y="6238875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8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12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7267575" y="6238875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2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9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grpSp>
        <p:nvGrpSpPr>
          <p:cNvPr id="3102" name="Group 30"/>
          <p:cNvGrpSpPr>
            <a:grpSpLocks/>
          </p:cNvGrpSpPr>
          <p:nvPr/>
        </p:nvGrpSpPr>
        <p:grpSpPr bwMode="auto">
          <a:xfrm>
            <a:off x="581025" y="5430838"/>
            <a:ext cx="7800975" cy="808037"/>
            <a:chOff x="366" y="3421"/>
            <a:chExt cx="4914" cy="509"/>
          </a:xfrm>
        </p:grpSpPr>
        <p:grpSp>
          <p:nvGrpSpPr>
            <p:cNvPr id="2072" name="Group 31"/>
            <p:cNvGrpSpPr>
              <a:grpSpLocks/>
            </p:cNvGrpSpPr>
            <p:nvPr/>
          </p:nvGrpSpPr>
          <p:grpSpPr bwMode="auto">
            <a:xfrm>
              <a:off x="366" y="3674"/>
              <a:ext cx="4914" cy="256"/>
              <a:chOff x="516" y="1068"/>
              <a:chExt cx="4914" cy="256"/>
            </a:xfrm>
          </p:grpSpPr>
          <p:sp>
            <p:nvSpPr>
              <p:cNvPr id="3104" name="Text Box 32"/>
              <p:cNvSpPr txBox="1">
                <a:spLocks noChangeArrowheads="1"/>
              </p:cNvSpPr>
              <p:nvPr/>
            </p:nvSpPr>
            <p:spPr bwMode="auto">
              <a:xfrm>
                <a:off x="516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3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x 2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5</a:t>
                </a:r>
                <a:endPara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3105" name="Text Box 33"/>
              <p:cNvSpPr txBox="1">
                <a:spLocks noChangeArrowheads="1"/>
              </p:cNvSpPr>
              <p:nvPr/>
            </p:nvSpPr>
            <p:spPr bwMode="auto">
              <a:xfrm>
                <a:off x="1218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3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x 3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5</a:t>
                </a:r>
                <a:endPara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3106" name="Text Box 34"/>
              <p:cNvSpPr txBox="1">
                <a:spLocks noChangeArrowheads="1"/>
              </p:cNvSpPr>
              <p:nvPr/>
            </p:nvSpPr>
            <p:spPr bwMode="auto">
              <a:xfrm>
                <a:off x="1920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4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6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x 4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4</a:t>
                </a:r>
                <a:endPara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3107" name="Text Box 35"/>
              <p:cNvSpPr txBox="1">
                <a:spLocks noChangeArrowheads="1"/>
              </p:cNvSpPr>
              <p:nvPr/>
            </p:nvSpPr>
            <p:spPr bwMode="auto">
              <a:xfrm>
                <a:off x="2622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5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3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x 5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1</a:t>
                </a:r>
                <a:endPara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3108" name="Text Box 36"/>
              <p:cNvSpPr txBox="1">
                <a:spLocks noChangeArrowheads="1"/>
              </p:cNvSpPr>
              <p:nvPr/>
            </p:nvSpPr>
            <p:spPr bwMode="auto">
              <a:xfrm>
                <a:off x="3324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6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3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x 6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3</a:t>
                </a:r>
                <a:endPara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3109" name="Text Box 37"/>
              <p:cNvSpPr txBox="1">
                <a:spLocks noChangeArrowheads="1"/>
              </p:cNvSpPr>
              <p:nvPr/>
            </p:nvSpPr>
            <p:spPr bwMode="auto">
              <a:xfrm>
                <a:off x="4026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8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3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x 8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9</a:t>
                </a:r>
                <a:endPara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3110" name="Text Box 38"/>
              <p:cNvSpPr txBox="1">
                <a:spLocks noChangeArrowheads="1"/>
              </p:cNvSpPr>
              <p:nvPr/>
            </p:nvSpPr>
            <p:spPr bwMode="auto">
              <a:xfrm>
                <a:off x="4728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7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x 2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2</a:t>
                </a:r>
                <a:endPara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endParaRPr>
              </a:p>
            </p:txBody>
          </p:sp>
        </p:grpSp>
        <p:sp>
          <p:nvSpPr>
            <p:cNvPr id="3111" name="Text Box 39"/>
            <p:cNvSpPr txBox="1">
              <a:spLocks noChangeArrowheads="1"/>
            </p:cNvSpPr>
            <p:nvPr/>
          </p:nvSpPr>
          <p:spPr bwMode="auto">
            <a:xfrm>
              <a:off x="366" y="3421"/>
              <a:ext cx="3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000">
                  <a:latin typeface="Comic Sans MS" charset="0"/>
                  <a:ea typeface="ＭＳ Ｐゴシック" charset="0"/>
                </a:rPr>
                <a:t>Write the following as a single exponent:</a:t>
              </a:r>
            </a:p>
          </p:txBody>
        </p:sp>
      </p:grp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1752600" y="153988"/>
            <a:ext cx="3505200" cy="466725"/>
          </a:xfrm>
          <a:prstGeom prst="rect">
            <a:avLst/>
          </a:prstGeom>
          <a:gradFill rotWithShape="0">
            <a:gsLst>
              <a:gs pos="0">
                <a:srgbClr val="F8F8F8">
                  <a:gamma/>
                  <a:shade val="46275"/>
                  <a:invGamma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>
                <a:latin typeface="Comic Sans MS" charset="0"/>
                <a:ea typeface="ＭＳ Ｐゴシック" charset="0"/>
              </a:rPr>
              <a:t>The Rules for Indices: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5257800" y="153988"/>
            <a:ext cx="2133600" cy="466725"/>
          </a:xfrm>
          <a:prstGeom prst="rect">
            <a:avLst/>
          </a:prstGeom>
          <a:gradFill rotWithShape="0">
            <a:gsLst>
              <a:gs pos="0">
                <a:srgbClr val="66FFFF">
                  <a:gamma/>
                  <a:shade val="66275"/>
                  <a:invGamma/>
                </a:srgbClr>
              </a:gs>
              <a:gs pos="50000">
                <a:srgbClr val="66FFFF"/>
              </a:gs>
              <a:gs pos="100000">
                <a:srgbClr val="66FF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latin typeface="Comic Sans MS" charset="0"/>
                <a:ea typeface="ＭＳ Ｐゴシック" charset="0"/>
              </a:rPr>
              <a:t>Multiplication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3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 autoUpdateAnimBg="0"/>
      <p:bldP spid="3076" grpId="0" build="p" animBg="1" autoUpdateAnimBg="0"/>
      <p:bldP spid="3077" grpId="0" animBg="1" autoUpdateAnimBg="0"/>
      <p:bldP spid="3078" grpId="0" animBg="1" autoUpdateAnimBg="0"/>
      <p:bldP spid="3079" grpId="0" autoUpdateAnimBg="0"/>
      <p:bldP spid="3086" grpId="0" autoUpdateAnimBg="0"/>
      <p:bldP spid="3093" grpId="0" animBg="1" autoUpdateAnimBg="0"/>
      <p:bldP spid="3094" grpId="0" autoUpdateAnimBg="0"/>
      <p:bldP spid="3095" grpId="0" animBg="1" autoUpdateAnimBg="0"/>
      <p:bldP spid="3096" grpId="0" animBg="1" autoUpdateAnimBg="0"/>
      <p:bldP spid="3097" grpId="0" animBg="1" autoUpdateAnimBg="0"/>
      <p:bldP spid="3098" grpId="0" animBg="1" autoUpdateAnimBg="0"/>
      <p:bldP spid="3099" grpId="0" animBg="1" autoUpdateAnimBg="0"/>
      <p:bldP spid="3100" grpId="0" animBg="1" autoUpdateAnimBg="0"/>
      <p:bldP spid="3101" grpId="0" animBg="1" autoUpdateAnimBg="0"/>
      <p:bldP spid="3112" grpId="0" animBg="1" autoUpdateAnimBg="0"/>
      <p:bldP spid="311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Parchment"/>
          <p:cNvSpPr>
            <a:spLocks noChangeArrowheads="1"/>
          </p:cNvSpPr>
          <p:nvPr/>
        </p:nvSpPr>
        <p:spPr bwMode="auto">
          <a:xfrm>
            <a:off x="300038" y="3859213"/>
            <a:ext cx="8585200" cy="2852737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099" name="Rectangle 3" descr="Parchment"/>
          <p:cNvSpPr>
            <a:spLocks noChangeArrowheads="1"/>
          </p:cNvSpPr>
          <p:nvPr/>
        </p:nvSpPr>
        <p:spPr bwMode="auto">
          <a:xfrm>
            <a:off x="393700" y="704850"/>
            <a:ext cx="8445500" cy="1987550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52600" y="153988"/>
            <a:ext cx="3505200" cy="466725"/>
          </a:xfrm>
          <a:prstGeom prst="rect">
            <a:avLst/>
          </a:prstGeom>
          <a:gradFill rotWithShape="0">
            <a:gsLst>
              <a:gs pos="0">
                <a:srgbClr val="F8F8F8">
                  <a:gamma/>
                  <a:shade val="46275"/>
                  <a:invGamma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>
                <a:latin typeface="Comic Sans MS" charset="0"/>
                <a:ea typeface="ＭＳ Ｐゴシック" charset="0"/>
              </a:rPr>
              <a:t>The Rules for Indices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257800" y="153988"/>
            <a:ext cx="1390650" cy="466725"/>
          </a:xfrm>
          <a:prstGeom prst="rect">
            <a:avLst/>
          </a:prstGeom>
          <a:gradFill rotWithShape="0">
            <a:gsLst>
              <a:gs pos="0">
                <a:srgbClr val="66FFFF">
                  <a:gamma/>
                  <a:shade val="66275"/>
                  <a:invGamma/>
                </a:srgbClr>
              </a:gs>
              <a:gs pos="50000">
                <a:srgbClr val="66FFFF"/>
              </a:gs>
              <a:gs pos="100000">
                <a:srgbClr val="66FF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latin typeface="Comic Sans MS" charset="0"/>
                <a:ea typeface="ＭＳ Ｐゴシック" charset="0"/>
              </a:rPr>
              <a:t>Division</a:t>
            </a: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860425" y="1187450"/>
          <a:ext cx="2397125" cy="644525"/>
        </p:xfrm>
        <a:graphic>
          <a:graphicData uri="http://schemas.openxmlformats.org/presentationml/2006/ole">
            <p:oleObj spid="_x0000_s3077" name="Equation" r:id="rId6" imgW="1511300" imgH="406400" progId="Equation.DSMT4">
              <p:embed/>
            </p:oleObj>
          </a:graphicData>
        </a:graphic>
      </p:graphicFrame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85800" y="704850"/>
            <a:ext cx="2894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8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Consider the following:</a:t>
            </a: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4570413" y="1217613"/>
          <a:ext cx="3182937" cy="644525"/>
        </p:xfrm>
        <a:graphic>
          <a:graphicData uri="http://schemas.openxmlformats.org/presentationml/2006/ole">
            <p:oleObj spid="_x0000_s3079" name="Equation" r:id="rId7" imgW="2005729" imgH="406224" progId="Equation.DSMT4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892175" y="1963738"/>
          <a:ext cx="2259013" cy="644525"/>
        </p:xfrm>
        <a:graphic>
          <a:graphicData uri="http://schemas.openxmlformats.org/presentationml/2006/ole">
            <p:oleObj spid="_x0000_s3080" name="Equation" r:id="rId8" imgW="1345616" imgH="406224" progId="Equation.DSMT4">
              <p:embed/>
            </p:oleObj>
          </a:graphicData>
        </a:graphic>
      </p:graphicFrame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2581275" y="1187450"/>
            <a:ext cx="650875" cy="644525"/>
            <a:chOff x="2139" y="849"/>
            <a:chExt cx="410" cy="406"/>
          </a:xfrm>
        </p:grpSpPr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 flipV="1">
              <a:off x="2139" y="1080"/>
              <a:ext cx="108" cy="175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 flipV="1">
              <a:off x="2441" y="849"/>
              <a:ext cx="108" cy="175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4109" name="Group 13"/>
          <p:cNvGrpSpPr>
            <a:grpSpLocks/>
          </p:cNvGrpSpPr>
          <p:nvPr/>
        </p:nvGrpSpPr>
        <p:grpSpPr bwMode="auto">
          <a:xfrm>
            <a:off x="2293938" y="1185863"/>
            <a:ext cx="650875" cy="644525"/>
            <a:chOff x="2139" y="849"/>
            <a:chExt cx="410" cy="406"/>
          </a:xfrm>
        </p:grpSpPr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 flipV="1">
              <a:off x="2139" y="1080"/>
              <a:ext cx="108" cy="175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 flipV="1">
              <a:off x="2441" y="849"/>
              <a:ext cx="108" cy="175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3286125" y="1296988"/>
          <a:ext cx="504825" cy="336550"/>
        </p:xfrm>
        <a:graphic>
          <a:graphicData uri="http://schemas.openxmlformats.org/presentationml/2006/ole">
            <p:oleObj spid="_x0000_s3083" name="Equation" r:id="rId9" imgW="304536" imgH="203024" progId="Equation.DSMT4">
              <p:embed/>
            </p:oleObj>
          </a:graphicData>
        </a:graphic>
      </p:graphicFrame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7753350" y="1363663"/>
          <a:ext cx="525463" cy="315912"/>
        </p:xfrm>
        <a:graphic>
          <a:graphicData uri="http://schemas.openxmlformats.org/presentationml/2006/ole">
            <p:oleObj spid="_x0000_s3084" name="Equation" r:id="rId10" imgW="317225" imgH="190335" progId="Equation.DSMT4">
              <p:embed/>
            </p:oleObj>
          </a:graphicData>
        </a:graphic>
      </p:graphicFrame>
      <p:grpSp>
        <p:nvGrpSpPr>
          <p:cNvPr id="4114" name="Group 18"/>
          <p:cNvGrpSpPr>
            <a:grpSpLocks/>
          </p:cNvGrpSpPr>
          <p:nvPr/>
        </p:nvGrpSpPr>
        <p:grpSpPr bwMode="auto">
          <a:xfrm>
            <a:off x="6888163" y="1260475"/>
            <a:ext cx="830262" cy="569913"/>
            <a:chOff x="2499" y="1345"/>
            <a:chExt cx="523" cy="359"/>
          </a:xfrm>
        </p:grpSpPr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 flipV="1">
              <a:off x="2499" y="1589"/>
              <a:ext cx="111" cy="115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 flipV="1">
              <a:off x="2911" y="1345"/>
              <a:ext cx="111" cy="115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6570663" y="1285875"/>
            <a:ext cx="823912" cy="531813"/>
            <a:chOff x="2299" y="1361"/>
            <a:chExt cx="519" cy="335"/>
          </a:xfrm>
        </p:grpSpPr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 flipV="1">
              <a:off x="2299" y="1581"/>
              <a:ext cx="111" cy="115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 flipV="1">
              <a:off x="2707" y="1361"/>
              <a:ext cx="111" cy="115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4120" name="Group 24"/>
          <p:cNvGrpSpPr>
            <a:grpSpLocks/>
          </p:cNvGrpSpPr>
          <p:nvPr/>
        </p:nvGrpSpPr>
        <p:grpSpPr bwMode="auto">
          <a:xfrm>
            <a:off x="6253163" y="1292225"/>
            <a:ext cx="830262" cy="512763"/>
            <a:chOff x="2099" y="1365"/>
            <a:chExt cx="523" cy="323"/>
          </a:xfrm>
        </p:grpSpPr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 flipV="1">
              <a:off x="2099" y="1573"/>
              <a:ext cx="111" cy="115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 flipV="1">
              <a:off x="2511" y="1365"/>
              <a:ext cx="111" cy="115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4123" name="Group 27"/>
          <p:cNvGrpSpPr>
            <a:grpSpLocks/>
          </p:cNvGrpSpPr>
          <p:nvPr/>
        </p:nvGrpSpPr>
        <p:grpSpPr bwMode="auto">
          <a:xfrm>
            <a:off x="2754313" y="1990725"/>
            <a:ext cx="342900" cy="577850"/>
            <a:chOff x="2144" y="1908"/>
            <a:chExt cx="204" cy="364"/>
          </a:xfrm>
        </p:grpSpPr>
        <p:sp>
          <p:nvSpPr>
            <p:cNvPr id="4124" name="Line 28"/>
            <p:cNvSpPr>
              <a:spLocks noChangeShapeType="1"/>
            </p:cNvSpPr>
            <p:nvPr/>
          </p:nvSpPr>
          <p:spPr bwMode="auto">
            <a:xfrm flipV="1">
              <a:off x="2144" y="2124"/>
              <a:ext cx="108" cy="14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auto">
            <a:xfrm flipV="1">
              <a:off x="2240" y="1908"/>
              <a:ext cx="108" cy="14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2405063" y="2003425"/>
            <a:ext cx="349250" cy="590550"/>
            <a:chOff x="1960" y="1908"/>
            <a:chExt cx="208" cy="372"/>
          </a:xfrm>
        </p:grpSpPr>
        <p:sp>
          <p:nvSpPr>
            <p:cNvPr id="4127" name="Line 31"/>
            <p:cNvSpPr>
              <a:spLocks noChangeShapeType="1"/>
            </p:cNvSpPr>
            <p:nvPr/>
          </p:nvSpPr>
          <p:spPr bwMode="auto">
            <a:xfrm flipV="1">
              <a:off x="1960" y="2132"/>
              <a:ext cx="108" cy="14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28" name="Line 32"/>
            <p:cNvSpPr>
              <a:spLocks noChangeShapeType="1"/>
            </p:cNvSpPr>
            <p:nvPr/>
          </p:nvSpPr>
          <p:spPr bwMode="auto">
            <a:xfrm flipV="1">
              <a:off x="2060" y="1908"/>
              <a:ext cx="108" cy="14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4129" name="Group 33"/>
          <p:cNvGrpSpPr>
            <a:grpSpLocks/>
          </p:cNvGrpSpPr>
          <p:nvPr/>
        </p:nvGrpSpPr>
        <p:grpSpPr bwMode="auto">
          <a:xfrm>
            <a:off x="2106613" y="1990725"/>
            <a:ext cx="322262" cy="584200"/>
            <a:chOff x="1768" y="1900"/>
            <a:chExt cx="192" cy="368"/>
          </a:xfrm>
        </p:grpSpPr>
        <p:sp>
          <p:nvSpPr>
            <p:cNvPr id="4130" name="Line 34"/>
            <p:cNvSpPr>
              <a:spLocks noChangeShapeType="1"/>
            </p:cNvSpPr>
            <p:nvPr/>
          </p:nvSpPr>
          <p:spPr bwMode="auto">
            <a:xfrm flipV="1">
              <a:off x="1768" y="2120"/>
              <a:ext cx="108" cy="14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31" name="Line 35"/>
            <p:cNvSpPr>
              <a:spLocks noChangeShapeType="1"/>
            </p:cNvSpPr>
            <p:nvPr/>
          </p:nvSpPr>
          <p:spPr bwMode="auto">
            <a:xfrm flipV="1">
              <a:off x="1852" y="1900"/>
              <a:ext cx="108" cy="148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aphicFrame>
        <p:nvGraphicFramePr>
          <p:cNvPr id="4132" name="Object 36"/>
          <p:cNvGraphicFramePr>
            <a:graphicFrameLocks noChangeAspect="1"/>
          </p:cNvGraphicFramePr>
          <p:nvPr/>
        </p:nvGraphicFramePr>
        <p:xfrm>
          <a:off x="3067050" y="2139950"/>
          <a:ext cx="512763" cy="315913"/>
        </p:xfrm>
        <a:graphic>
          <a:graphicData uri="http://schemas.openxmlformats.org/presentationml/2006/ole">
            <p:oleObj spid="_x0000_s3091" name="Equation" r:id="rId11" imgW="291973" imgH="190417" progId="Equation.DSMT4">
              <p:embed/>
            </p:oleObj>
          </a:graphicData>
        </a:graphic>
      </p:graphicFrame>
      <p:graphicFrame>
        <p:nvGraphicFramePr>
          <p:cNvPr id="4133" name="Object 37"/>
          <p:cNvGraphicFramePr>
            <a:graphicFrameLocks noChangeAspect="1"/>
          </p:cNvGraphicFramePr>
          <p:nvPr/>
        </p:nvGraphicFramePr>
        <p:xfrm>
          <a:off x="423863" y="4248150"/>
          <a:ext cx="3132137" cy="644525"/>
        </p:xfrm>
        <a:graphic>
          <a:graphicData uri="http://schemas.openxmlformats.org/presentationml/2006/ole">
            <p:oleObj spid="_x0000_s3092" name="Equation" r:id="rId12" imgW="1866090" imgH="406224" progId="Equation.DSMT4">
              <p:embed/>
            </p:oleObj>
          </a:graphicData>
        </a:graphic>
      </p:graphicFrame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5543550" y="3311525"/>
            <a:ext cx="2209800" cy="466725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latin typeface="Comic Sans MS" charset="0"/>
                <a:ea typeface="ＭＳ Ｐゴシック" charset="0"/>
              </a:rPr>
              <a:t>a</a:t>
            </a:r>
            <a:r>
              <a:rPr lang="en-GB" baseline="30000">
                <a:latin typeface="Comic Sans MS" charset="0"/>
                <a:ea typeface="ＭＳ Ｐゴシック" charset="0"/>
              </a:rPr>
              <a:t>m</a:t>
            </a:r>
            <a:r>
              <a:rPr lang="en-GB">
                <a:latin typeface="Comic Sans MS" charset="0"/>
                <a:ea typeface="ＭＳ Ｐゴシック" charset="0"/>
              </a:rPr>
              <a:t> </a:t>
            </a:r>
            <a:r>
              <a:rPr lang="en-GB">
                <a:latin typeface="Comic Sans MS" charset="0"/>
                <a:ea typeface="ＭＳ Ｐゴシック" charset="0"/>
                <a:sym typeface="Symbol" charset="0"/>
              </a:rPr>
              <a:t></a:t>
            </a:r>
            <a:r>
              <a:rPr lang="en-GB">
                <a:latin typeface="Comic Sans MS" charset="0"/>
                <a:ea typeface="ＭＳ Ｐゴシック" charset="0"/>
              </a:rPr>
              <a:t> a</a:t>
            </a:r>
            <a:r>
              <a:rPr lang="en-GB" baseline="30000">
                <a:latin typeface="Comic Sans MS" charset="0"/>
                <a:ea typeface="ＭＳ Ｐゴシック" charset="0"/>
              </a:rPr>
              <a:t>n</a:t>
            </a:r>
            <a:r>
              <a:rPr lang="en-GB">
                <a:latin typeface="Comic Sans MS" charset="0"/>
                <a:ea typeface="ＭＳ Ｐゴシック" charset="0"/>
              </a:rPr>
              <a:t> = a</a:t>
            </a:r>
            <a:r>
              <a:rPr lang="en-GB" baseline="30000">
                <a:latin typeface="Comic Sans MS" charset="0"/>
                <a:ea typeface="ＭＳ Ｐゴシック" charset="0"/>
              </a:rPr>
              <a:t>m</a:t>
            </a:r>
            <a:r>
              <a:rPr lang="en-GB" baseline="30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-</a:t>
            </a:r>
            <a:r>
              <a:rPr lang="en-GB" baseline="30000">
                <a:latin typeface="Comic Sans MS" charset="0"/>
                <a:ea typeface="ＭＳ Ｐゴシック" charset="0"/>
              </a:rPr>
              <a:t>n</a:t>
            </a:r>
            <a:endParaRPr lang="en-GB">
              <a:latin typeface="Comic Sans MS" charset="0"/>
              <a:ea typeface="ＭＳ Ｐゴシック" charset="0"/>
            </a:endParaRP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3306763" y="3311525"/>
            <a:ext cx="2247900" cy="466725"/>
          </a:xfrm>
          <a:prstGeom prst="rect">
            <a:avLst/>
          </a:prstGeom>
          <a:gradFill rotWithShape="0">
            <a:gsLst>
              <a:gs pos="0">
                <a:srgbClr val="66FFFF">
                  <a:gamma/>
                  <a:shade val="76078"/>
                  <a:invGamma/>
                </a:srgbClr>
              </a:gs>
              <a:gs pos="50000">
                <a:srgbClr val="66FFFF"/>
              </a:gs>
              <a:gs pos="100000">
                <a:srgbClr val="66FF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>
                <a:latin typeface="Comic Sans MS" charset="0"/>
                <a:ea typeface="ＭＳ Ｐゴシック" charset="0"/>
              </a:rPr>
              <a:t>Division Rule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642938" y="3333750"/>
            <a:ext cx="3371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Generalising gives: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1436688" y="3859213"/>
            <a:ext cx="578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Using this convention for indices means that:</a:t>
            </a:r>
          </a:p>
        </p:txBody>
      </p:sp>
      <p:graphicFrame>
        <p:nvGraphicFramePr>
          <p:cNvPr id="4138" name="Object 42"/>
          <p:cNvGraphicFramePr>
            <a:graphicFrameLocks noChangeAspect="1"/>
          </p:cNvGraphicFramePr>
          <p:nvPr/>
        </p:nvGraphicFramePr>
        <p:xfrm>
          <a:off x="4529138" y="4294188"/>
          <a:ext cx="2878137" cy="644525"/>
        </p:xfrm>
        <a:graphic>
          <a:graphicData uri="http://schemas.openxmlformats.org/presentationml/2006/ole">
            <p:oleObj spid="_x0000_s3097" name="Equation" r:id="rId13" imgW="1713756" imgH="406224" progId="Equation.DSMT4">
              <p:embed/>
            </p:oleObj>
          </a:graphicData>
        </a:graphic>
      </p:graphicFrame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300038" y="2773363"/>
            <a:ext cx="5905500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For </a:t>
            </a: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division </a:t>
            </a:r>
            <a:r>
              <a:rPr lang="en-GB" sz="2000">
                <a:latin typeface="Comic Sans MS" charset="0"/>
                <a:ea typeface="ＭＳ Ｐゴシック" charset="0"/>
              </a:rPr>
              <a:t>of numbers in the </a:t>
            </a: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same base</a:t>
            </a:r>
            <a:r>
              <a:rPr lang="en-GB" sz="2000">
                <a:latin typeface="Comic Sans MS" charset="0"/>
                <a:ea typeface="ＭＳ Ｐゴシック" charset="0"/>
              </a:rPr>
              <a:t> you?</a:t>
            </a:r>
            <a:endParaRPr lang="en-GB" sz="2000" u="sng">
              <a:latin typeface="Comic Sans MS" charset="0"/>
              <a:ea typeface="ＭＳ Ｐゴシック" charset="0"/>
            </a:endParaRP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6199188" y="2773363"/>
            <a:ext cx="2686050" cy="406400"/>
          </a:xfrm>
          <a:prstGeom prst="rect">
            <a:avLst/>
          </a:prstGeom>
          <a:gradFill rotWithShape="0">
            <a:gsLst>
              <a:gs pos="0">
                <a:srgbClr val="66FFFF">
                  <a:gamma/>
                  <a:shade val="66275"/>
                  <a:invGamma/>
                </a:srgbClr>
              </a:gs>
              <a:gs pos="50000">
                <a:srgbClr val="66FFFF"/>
              </a:gs>
              <a:gs pos="100000">
                <a:srgbClr val="66FF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subtract the indices</a:t>
            </a:r>
            <a:endParaRPr lang="en-GB" sz="2000" u="sng">
              <a:solidFill>
                <a:srgbClr val="FF0066"/>
              </a:solidFill>
              <a:latin typeface="Comic Sans MS" charset="0"/>
              <a:ea typeface="ＭＳ Ｐゴシック" charset="0"/>
            </a:endParaRPr>
          </a:p>
        </p:txBody>
      </p:sp>
      <p:graphicFrame>
        <p:nvGraphicFramePr>
          <p:cNvPr id="4141" name="Object 45"/>
          <p:cNvGraphicFramePr>
            <a:graphicFrameLocks noChangeAspect="1"/>
          </p:cNvGraphicFramePr>
          <p:nvPr/>
        </p:nvGraphicFramePr>
        <p:xfrm>
          <a:off x="4433888" y="5151438"/>
          <a:ext cx="3262312" cy="644525"/>
        </p:xfrm>
        <a:graphic>
          <a:graphicData uri="http://schemas.openxmlformats.org/presentationml/2006/ole">
            <p:oleObj spid="_x0000_s3100" name="Equation" r:id="rId14" imgW="1943100" imgH="406400" progId="Equation.DSMT4">
              <p:embed/>
            </p:oleObj>
          </a:graphicData>
        </a:graphic>
      </p:graphicFrame>
      <p:grpSp>
        <p:nvGrpSpPr>
          <p:cNvPr id="4142" name="Group 46"/>
          <p:cNvGrpSpPr>
            <a:grpSpLocks/>
          </p:cNvGrpSpPr>
          <p:nvPr/>
        </p:nvGrpSpPr>
        <p:grpSpPr bwMode="auto">
          <a:xfrm>
            <a:off x="393700" y="6057900"/>
            <a:ext cx="2806700" cy="469900"/>
            <a:chOff x="144" y="3744"/>
            <a:chExt cx="1768" cy="296"/>
          </a:xfrm>
        </p:grpSpPr>
        <p:sp>
          <p:nvSpPr>
            <p:cNvPr id="4143" name="Text Box 47"/>
            <p:cNvSpPr txBox="1">
              <a:spLocks noChangeArrowheads="1"/>
            </p:cNvSpPr>
            <p:nvPr/>
          </p:nvSpPr>
          <p:spPr bwMode="auto">
            <a:xfrm>
              <a:off x="1284" y="3744"/>
              <a:ext cx="628" cy="294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66275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latin typeface="Comic Sans MS" charset="0"/>
                  <a:ea typeface="ＭＳ Ｐゴシック" charset="0"/>
                </a:rPr>
                <a:t>a</a:t>
              </a:r>
              <a:r>
                <a:rPr lang="en-GB" baseline="30000">
                  <a:latin typeface="Comic Sans MS" charset="0"/>
                  <a:ea typeface="ＭＳ Ｐゴシック" charset="0"/>
                </a:rPr>
                <a:t>0</a:t>
              </a:r>
              <a:r>
                <a:rPr lang="en-GB">
                  <a:latin typeface="Comic Sans MS" charset="0"/>
                  <a:ea typeface="ＭＳ Ｐゴシック" charset="0"/>
                  <a:sym typeface="Symbol" charset="0"/>
                </a:rPr>
                <a:t> = 1</a:t>
              </a:r>
              <a:endParaRPr lang="en-GB" b="1">
                <a:latin typeface="Comic Sans MS" charset="0"/>
                <a:ea typeface="ＭＳ Ｐゴシック" charset="0"/>
                <a:sym typeface="Symbol" charset="0"/>
              </a:endParaRPr>
            </a:p>
          </p:txBody>
        </p:sp>
        <p:sp>
          <p:nvSpPr>
            <p:cNvPr id="4144" name="Text Box 48"/>
            <p:cNvSpPr txBox="1">
              <a:spLocks noChangeArrowheads="1"/>
            </p:cNvSpPr>
            <p:nvPr/>
          </p:nvSpPr>
          <p:spPr bwMode="auto">
            <a:xfrm>
              <a:off x="144" y="3752"/>
              <a:ext cx="1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latin typeface="Comic Sans MS" charset="0"/>
                  <a:ea typeface="ＭＳ Ｐゴシック" charset="0"/>
                </a:rPr>
                <a:t>In general:</a:t>
              </a:r>
            </a:p>
          </p:txBody>
        </p:sp>
      </p:grpSp>
      <p:graphicFrame>
        <p:nvGraphicFramePr>
          <p:cNvPr id="4145" name="Object 49"/>
          <p:cNvGraphicFramePr>
            <a:graphicFrameLocks noChangeAspect="1"/>
          </p:cNvGraphicFramePr>
          <p:nvPr/>
        </p:nvGraphicFramePr>
        <p:xfrm>
          <a:off x="6667500" y="5988050"/>
          <a:ext cx="1065213" cy="644525"/>
        </p:xfrm>
        <a:graphic>
          <a:graphicData uri="http://schemas.openxmlformats.org/presentationml/2006/ole">
            <p:oleObj spid="_x0000_s3102" name="Equation" r:id="rId15" imgW="634725" imgH="406224" progId="Equation.DSMT4">
              <p:embed/>
            </p:oleObj>
          </a:graphicData>
        </a:graphic>
      </p:graphicFrame>
      <p:grpSp>
        <p:nvGrpSpPr>
          <p:cNvPr id="4146" name="Group 50"/>
          <p:cNvGrpSpPr>
            <a:grpSpLocks/>
          </p:cNvGrpSpPr>
          <p:nvPr/>
        </p:nvGrpSpPr>
        <p:grpSpPr bwMode="auto">
          <a:xfrm>
            <a:off x="5929313" y="4368800"/>
            <a:ext cx="485775" cy="500063"/>
            <a:chOff x="3999" y="2772"/>
            <a:chExt cx="306" cy="315"/>
          </a:xfrm>
        </p:grpSpPr>
        <p:sp>
          <p:nvSpPr>
            <p:cNvPr id="4147" name="Line 51"/>
            <p:cNvSpPr>
              <a:spLocks noChangeShapeType="1"/>
            </p:cNvSpPr>
            <p:nvPr/>
          </p:nvSpPr>
          <p:spPr bwMode="auto">
            <a:xfrm flipV="1">
              <a:off x="4197" y="2772"/>
              <a:ext cx="108" cy="99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48" name="Line 52"/>
            <p:cNvSpPr>
              <a:spLocks noChangeShapeType="1"/>
            </p:cNvSpPr>
            <p:nvPr/>
          </p:nvSpPr>
          <p:spPr bwMode="auto">
            <a:xfrm flipV="1">
              <a:off x="3999" y="2988"/>
              <a:ext cx="108" cy="99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4149" name="Group 53"/>
          <p:cNvGrpSpPr>
            <a:grpSpLocks/>
          </p:cNvGrpSpPr>
          <p:nvPr/>
        </p:nvGrpSpPr>
        <p:grpSpPr bwMode="auto">
          <a:xfrm>
            <a:off x="5599113" y="4357688"/>
            <a:ext cx="504825" cy="528637"/>
            <a:chOff x="3795" y="2769"/>
            <a:chExt cx="318" cy="333"/>
          </a:xfrm>
        </p:grpSpPr>
        <p:sp>
          <p:nvSpPr>
            <p:cNvPr id="4150" name="Line 54"/>
            <p:cNvSpPr>
              <a:spLocks noChangeShapeType="1"/>
            </p:cNvSpPr>
            <p:nvPr/>
          </p:nvSpPr>
          <p:spPr bwMode="auto">
            <a:xfrm flipV="1">
              <a:off x="4005" y="2769"/>
              <a:ext cx="108" cy="99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51" name="Line 55"/>
            <p:cNvSpPr>
              <a:spLocks noChangeShapeType="1"/>
            </p:cNvSpPr>
            <p:nvPr/>
          </p:nvSpPr>
          <p:spPr bwMode="auto">
            <a:xfrm flipV="1">
              <a:off x="3795" y="3003"/>
              <a:ext cx="108" cy="99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4152" name="Group 56"/>
          <p:cNvGrpSpPr>
            <a:grpSpLocks/>
          </p:cNvGrpSpPr>
          <p:nvPr/>
        </p:nvGrpSpPr>
        <p:grpSpPr bwMode="auto">
          <a:xfrm>
            <a:off x="6526213" y="4367213"/>
            <a:ext cx="495300" cy="490537"/>
            <a:chOff x="3603" y="2787"/>
            <a:chExt cx="312" cy="309"/>
          </a:xfrm>
        </p:grpSpPr>
        <p:sp>
          <p:nvSpPr>
            <p:cNvPr id="4153" name="Line 57"/>
            <p:cNvSpPr>
              <a:spLocks noChangeShapeType="1"/>
            </p:cNvSpPr>
            <p:nvPr/>
          </p:nvSpPr>
          <p:spPr bwMode="auto">
            <a:xfrm flipV="1">
              <a:off x="3603" y="2997"/>
              <a:ext cx="108" cy="99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auto">
            <a:xfrm flipV="1">
              <a:off x="3807" y="2787"/>
              <a:ext cx="108" cy="99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4155" name="Group 59"/>
          <p:cNvGrpSpPr>
            <a:grpSpLocks/>
          </p:cNvGrpSpPr>
          <p:nvPr/>
        </p:nvGrpSpPr>
        <p:grpSpPr bwMode="auto">
          <a:xfrm>
            <a:off x="6200775" y="4395788"/>
            <a:ext cx="504825" cy="495300"/>
            <a:chOff x="3390" y="2781"/>
            <a:chExt cx="318" cy="312"/>
          </a:xfrm>
        </p:grpSpPr>
        <p:sp>
          <p:nvSpPr>
            <p:cNvPr id="4156" name="Line 60"/>
            <p:cNvSpPr>
              <a:spLocks noChangeShapeType="1"/>
            </p:cNvSpPr>
            <p:nvPr/>
          </p:nvSpPr>
          <p:spPr bwMode="auto">
            <a:xfrm flipV="1">
              <a:off x="3600" y="2781"/>
              <a:ext cx="108" cy="99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57" name="Line 61"/>
            <p:cNvSpPr>
              <a:spLocks noChangeShapeType="1"/>
            </p:cNvSpPr>
            <p:nvPr/>
          </p:nvSpPr>
          <p:spPr bwMode="auto">
            <a:xfrm flipV="1">
              <a:off x="3390" y="2994"/>
              <a:ext cx="108" cy="99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aphicFrame>
        <p:nvGraphicFramePr>
          <p:cNvPr id="4158" name="Object 62"/>
          <p:cNvGraphicFramePr>
            <a:graphicFrameLocks noChangeAspect="1"/>
          </p:cNvGraphicFramePr>
          <p:nvPr/>
        </p:nvGraphicFramePr>
        <p:xfrm>
          <a:off x="458788" y="4972050"/>
          <a:ext cx="2833687" cy="644525"/>
        </p:xfrm>
        <a:graphic>
          <a:graphicData uri="http://schemas.openxmlformats.org/presentationml/2006/ole">
            <p:oleObj spid="_x0000_s3107" name="Equation" r:id="rId16" imgW="1688367" imgH="406224" progId="Equation.DSMT4">
              <p:embed/>
            </p:oleObj>
          </a:graphicData>
        </a:graphic>
      </p:graphicFrame>
      <p:graphicFrame>
        <p:nvGraphicFramePr>
          <p:cNvPr id="4159" name="Object 63"/>
          <p:cNvGraphicFramePr>
            <a:graphicFrameLocks noChangeAspect="1"/>
          </p:cNvGraphicFramePr>
          <p:nvPr/>
        </p:nvGraphicFramePr>
        <p:xfrm>
          <a:off x="7451725" y="4302125"/>
          <a:ext cx="1155700" cy="674688"/>
        </p:xfrm>
        <a:graphic>
          <a:graphicData uri="http://schemas.openxmlformats.org/presentationml/2006/ole">
            <p:oleObj spid="_x0000_s3108" name="Equation" r:id="rId17" imgW="698197" imgH="406224" progId="Equation.DSMT4">
              <p:embed/>
            </p:oleObj>
          </a:graphicData>
        </a:graphic>
      </p:graphicFrame>
      <p:grpSp>
        <p:nvGrpSpPr>
          <p:cNvPr id="4160" name="Group 64"/>
          <p:cNvGrpSpPr>
            <a:grpSpLocks/>
          </p:cNvGrpSpPr>
          <p:nvPr/>
        </p:nvGrpSpPr>
        <p:grpSpPr bwMode="auto">
          <a:xfrm>
            <a:off x="5441950" y="5207000"/>
            <a:ext cx="939800" cy="533400"/>
            <a:chOff x="3620" y="3340"/>
            <a:chExt cx="592" cy="336"/>
          </a:xfrm>
        </p:grpSpPr>
        <p:sp>
          <p:nvSpPr>
            <p:cNvPr id="4161" name="Line 65"/>
            <p:cNvSpPr>
              <a:spLocks noChangeShapeType="1"/>
            </p:cNvSpPr>
            <p:nvPr/>
          </p:nvSpPr>
          <p:spPr bwMode="auto">
            <a:xfrm flipV="1">
              <a:off x="4040" y="3340"/>
              <a:ext cx="172" cy="124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62" name="Line 66"/>
            <p:cNvSpPr>
              <a:spLocks noChangeShapeType="1"/>
            </p:cNvSpPr>
            <p:nvPr/>
          </p:nvSpPr>
          <p:spPr bwMode="auto">
            <a:xfrm flipV="1">
              <a:off x="3620" y="3552"/>
              <a:ext cx="172" cy="124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4163" name="Group 67"/>
          <p:cNvGrpSpPr>
            <a:grpSpLocks/>
          </p:cNvGrpSpPr>
          <p:nvPr/>
        </p:nvGrpSpPr>
        <p:grpSpPr bwMode="auto">
          <a:xfrm>
            <a:off x="5791200" y="5213350"/>
            <a:ext cx="920750" cy="533400"/>
            <a:chOff x="3840" y="3344"/>
            <a:chExt cx="580" cy="336"/>
          </a:xfrm>
        </p:grpSpPr>
        <p:sp>
          <p:nvSpPr>
            <p:cNvPr id="4164" name="Line 68"/>
            <p:cNvSpPr>
              <a:spLocks noChangeShapeType="1"/>
            </p:cNvSpPr>
            <p:nvPr/>
          </p:nvSpPr>
          <p:spPr bwMode="auto">
            <a:xfrm flipV="1">
              <a:off x="3840" y="3556"/>
              <a:ext cx="172" cy="124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65" name="Line 69"/>
            <p:cNvSpPr>
              <a:spLocks noChangeShapeType="1"/>
            </p:cNvSpPr>
            <p:nvPr/>
          </p:nvSpPr>
          <p:spPr bwMode="auto">
            <a:xfrm flipV="1">
              <a:off x="4248" y="3344"/>
              <a:ext cx="172" cy="124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4166" name="Group 70"/>
          <p:cNvGrpSpPr>
            <a:grpSpLocks/>
          </p:cNvGrpSpPr>
          <p:nvPr/>
        </p:nvGrpSpPr>
        <p:grpSpPr bwMode="auto">
          <a:xfrm>
            <a:off x="6115050" y="5200650"/>
            <a:ext cx="946150" cy="546100"/>
            <a:chOff x="4044" y="3336"/>
            <a:chExt cx="596" cy="344"/>
          </a:xfrm>
        </p:grpSpPr>
        <p:sp>
          <p:nvSpPr>
            <p:cNvPr id="4167" name="Line 71"/>
            <p:cNvSpPr>
              <a:spLocks noChangeShapeType="1"/>
            </p:cNvSpPr>
            <p:nvPr/>
          </p:nvSpPr>
          <p:spPr bwMode="auto">
            <a:xfrm flipV="1">
              <a:off x="4044" y="3556"/>
              <a:ext cx="172" cy="124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68" name="Line 72"/>
            <p:cNvSpPr>
              <a:spLocks noChangeShapeType="1"/>
            </p:cNvSpPr>
            <p:nvPr/>
          </p:nvSpPr>
          <p:spPr bwMode="auto">
            <a:xfrm flipV="1">
              <a:off x="4468" y="3336"/>
              <a:ext cx="172" cy="124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aphicFrame>
        <p:nvGraphicFramePr>
          <p:cNvPr id="4169" name="Object 73"/>
          <p:cNvGraphicFramePr>
            <a:graphicFrameLocks noChangeAspect="1"/>
          </p:cNvGraphicFramePr>
          <p:nvPr/>
        </p:nvGraphicFramePr>
        <p:xfrm>
          <a:off x="7661275" y="5133975"/>
          <a:ext cx="1177925" cy="674688"/>
        </p:xfrm>
        <a:graphic>
          <a:graphicData uri="http://schemas.openxmlformats.org/presentationml/2006/ole">
            <p:oleObj spid="_x0000_s3112" name="Equation" r:id="rId18" imgW="710891" imgH="406224" progId="Equation.DSMT4">
              <p:embed/>
            </p:oleObj>
          </a:graphicData>
        </a:graphic>
      </p:graphicFrame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3543300" y="4629150"/>
            <a:ext cx="1104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and</a:t>
            </a:r>
          </a:p>
        </p:txBody>
      </p:sp>
      <p:grpSp>
        <p:nvGrpSpPr>
          <p:cNvPr id="4171" name="Group 75"/>
          <p:cNvGrpSpPr>
            <a:grpSpLocks/>
          </p:cNvGrpSpPr>
          <p:nvPr/>
        </p:nvGrpSpPr>
        <p:grpSpPr bwMode="auto">
          <a:xfrm>
            <a:off x="3957638" y="5726113"/>
            <a:ext cx="2690812" cy="803275"/>
            <a:chOff x="2493" y="3607"/>
            <a:chExt cx="1695" cy="506"/>
          </a:xfrm>
        </p:grpSpPr>
        <p:sp>
          <p:nvSpPr>
            <p:cNvPr id="4172" name="Text Box 76"/>
            <p:cNvSpPr txBox="1">
              <a:spLocks noChangeArrowheads="1"/>
            </p:cNvSpPr>
            <p:nvPr/>
          </p:nvSpPr>
          <p:spPr bwMode="auto">
            <a:xfrm>
              <a:off x="2637" y="3607"/>
              <a:ext cx="15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Generalising gives:</a:t>
              </a:r>
            </a:p>
          </p:txBody>
        </p:sp>
        <p:sp>
          <p:nvSpPr>
            <p:cNvPr id="4173" name="Text Box 77"/>
            <p:cNvSpPr txBox="1">
              <a:spLocks noChangeArrowheads="1"/>
            </p:cNvSpPr>
            <p:nvPr/>
          </p:nvSpPr>
          <p:spPr bwMode="auto">
            <a:xfrm>
              <a:off x="2493" y="3857"/>
              <a:ext cx="1695" cy="256"/>
            </a:xfrm>
            <a:prstGeom prst="rect">
              <a:avLst/>
            </a:prstGeom>
            <a:gradFill rotWithShape="0">
              <a:gsLst>
                <a:gs pos="0">
                  <a:srgbClr val="66FFFF">
                    <a:gamma/>
                    <a:shade val="76078"/>
                    <a:invGamma/>
                  </a:srgbClr>
                </a:gs>
                <a:gs pos="50000">
                  <a:srgbClr val="66FFFF"/>
                </a:gs>
                <a:gs pos="100000">
                  <a:srgbClr val="66FFFF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000">
                  <a:latin typeface="Comic Sans MS" charset="0"/>
                  <a:ea typeface="ＭＳ Ｐゴシック" charset="0"/>
                </a:rPr>
                <a:t>Negative Index Rule</a:t>
              </a: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animBg="1"/>
      <p:bldP spid="4101" grpId="0" animBg="1" autoUpdateAnimBg="0"/>
      <p:bldP spid="4103" grpId="0" autoUpdateAnimBg="0"/>
      <p:bldP spid="4134" grpId="0" animBg="1" autoUpdateAnimBg="0"/>
      <p:bldP spid="4135" grpId="0" animBg="1" autoUpdateAnimBg="0"/>
      <p:bldP spid="4136" grpId="0" autoUpdateAnimBg="0"/>
      <p:bldP spid="4137" grpId="0" autoUpdateAnimBg="0"/>
      <p:bldP spid="4139" grpId="0" animBg="1" autoUpdateAnimBg="0"/>
      <p:bldP spid="4140" grpId="0" animBg="1" autoUpdateAnimBg="0"/>
      <p:bldP spid="417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33375" y="3305175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2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3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447800" y="3305175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2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4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562225" y="3305175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2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0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676650" y="3305175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3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0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791075" y="3305175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2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-1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905500" y="3305175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3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-1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019925" y="3305175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4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-2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grpSp>
        <p:nvGrpSpPr>
          <p:cNvPr id="5129" name="Group 9"/>
          <p:cNvGrpSpPr>
            <a:grpSpLocks/>
          </p:cNvGrpSpPr>
          <p:nvPr/>
        </p:nvGrpSpPr>
        <p:grpSpPr bwMode="auto">
          <a:xfrm>
            <a:off x="279400" y="2501900"/>
            <a:ext cx="7854950" cy="803275"/>
            <a:chOff x="176" y="1576"/>
            <a:chExt cx="4948" cy="506"/>
          </a:xfrm>
        </p:grpSpPr>
        <p:grpSp>
          <p:nvGrpSpPr>
            <p:cNvPr id="4161" name="Group 10"/>
            <p:cNvGrpSpPr>
              <a:grpSpLocks/>
            </p:cNvGrpSpPr>
            <p:nvPr/>
          </p:nvGrpSpPr>
          <p:grpSpPr bwMode="auto">
            <a:xfrm>
              <a:off x="210" y="1826"/>
              <a:ext cx="4914" cy="256"/>
              <a:chOff x="516" y="1068"/>
              <a:chExt cx="4914" cy="256"/>
            </a:xfrm>
          </p:grpSpPr>
          <p:sp>
            <p:nvSpPr>
              <p:cNvPr id="5131" name="Text Box 11"/>
              <p:cNvSpPr txBox="1">
                <a:spLocks noChangeArrowheads="1"/>
              </p:cNvSpPr>
              <p:nvPr/>
            </p:nvSpPr>
            <p:spPr bwMode="auto">
              <a:xfrm>
                <a:off x="516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5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  <a:sym typeface="Symbol" charset="0"/>
                  </a:rPr>
                  <a:t>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2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2</a:t>
                </a:r>
                <a:endPara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5132" name="Text Box 12"/>
              <p:cNvSpPr txBox="1">
                <a:spLocks noChangeArrowheads="1"/>
              </p:cNvSpPr>
              <p:nvPr/>
            </p:nvSpPr>
            <p:spPr bwMode="auto">
              <a:xfrm>
                <a:off x="1218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6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  <a:sym typeface="Symbol" charset="0"/>
                  </a:rPr>
                  <a:t>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2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2</a:t>
                </a:r>
              </a:p>
            </p:txBody>
          </p:sp>
          <p:sp>
            <p:nvSpPr>
              <p:cNvPr id="5133" name="Text Box 13"/>
              <p:cNvSpPr txBox="1">
                <a:spLocks noChangeArrowheads="1"/>
              </p:cNvSpPr>
              <p:nvPr/>
            </p:nvSpPr>
            <p:spPr bwMode="auto">
              <a:xfrm>
                <a:off x="1920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3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  <a:sym typeface="Symbol" charset="0"/>
                  </a:rPr>
                  <a:t>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2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3</a:t>
                </a:r>
              </a:p>
            </p:txBody>
          </p:sp>
          <p:sp>
            <p:nvSpPr>
              <p:cNvPr id="5134" name="Text Box 14"/>
              <p:cNvSpPr txBox="1">
                <a:spLocks noChangeArrowheads="1"/>
              </p:cNvSpPr>
              <p:nvPr/>
            </p:nvSpPr>
            <p:spPr bwMode="auto">
              <a:xfrm>
                <a:off x="2622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3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6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  <a:sym typeface="Symbol" charset="0"/>
                  </a:rPr>
                  <a:t>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3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6</a:t>
                </a:r>
              </a:p>
            </p:txBody>
          </p:sp>
          <p:sp>
            <p:nvSpPr>
              <p:cNvPr id="5135" name="Text Box 15"/>
              <p:cNvSpPr txBox="1">
                <a:spLocks noChangeArrowheads="1"/>
              </p:cNvSpPr>
              <p:nvPr/>
            </p:nvSpPr>
            <p:spPr bwMode="auto">
              <a:xfrm>
                <a:off x="3324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3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  <a:sym typeface="Symbol" charset="0"/>
                  </a:rPr>
                  <a:t>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2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4</a:t>
                </a:r>
              </a:p>
            </p:txBody>
          </p:sp>
          <p:sp>
            <p:nvSpPr>
              <p:cNvPr id="5136" name="Text Box 16"/>
              <p:cNvSpPr txBox="1">
                <a:spLocks noChangeArrowheads="1"/>
              </p:cNvSpPr>
              <p:nvPr/>
            </p:nvSpPr>
            <p:spPr bwMode="auto">
              <a:xfrm>
                <a:off x="4026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3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5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  <a:sym typeface="Symbol" charset="0"/>
                  </a:rPr>
                  <a:t>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3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6</a:t>
                </a:r>
              </a:p>
            </p:txBody>
          </p:sp>
          <p:sp>
            <p:nvSpPr>
              <p:cNvPr id="5137" name="Text Box 17"/>
              <p:cNvSpPr txBox="1">
                <a:spLocks noChangeArrowheads="1"/>
              </p:cNvSpPr>
              <p:nvPr/>
            </p:nvSpPr>
            <p:spPr bwMode="auto">
              <a:xfrm>
                <a:off x="4728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4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7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  <a:sym typeface="Symbol" charset="0"/>
                  </a:rPr>
                  <a:t>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4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9</a:t>
                </a:r>
              </a:p>
            </p:txBody>
          </p:sp>
        </p:grp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176" y="1576"/>
              <a:ext cx="42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000">
                  <a:latin typeface="Comic Sans MS" charset="0"/>
                  <a:ea typeface="ＭＳ Ｐゴシック" charset="0"/>
                </a:rPr>
                <a:t>Write the following as a single exponent and evaluate</a:t>
              </a:r>
            </a:p>
          </p:txBody>
        </p:sp>
      </p:grp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33375" y="3711575"/>
            <a:ext cx="1114425" cy="406400"/>
          </a:xfrm>
          <a:prstGeom prst="rect">
            <a:avLst/>
          </a:prstGeom>
          <a:gradFill rotWithShape="0">
            <a:gsLst>
              <a:gs pos="0">
                <a:srgbClr val="66FFFF">
                  <a:gamma/>
                  <a:shade val="76078"/>
                  <a:invGamma/>
                </a:srgbClr>
              </a:gs>
              <a:gs pos="50000">
                <a:srgbClr val="66FFFF"/>
              </a:gs>
              <a:gs pos="100000">
                <a:srgbClr val="66FF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8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447800" y="3711575"/>
            <a:ext cx="1114425" cy="406400"/>
          </a:xfrm>
          <a:prstGeom prst="rect">
            <a:avLst/>
          </a:prstGeom>
          <a:gradFill rotWithShape="0">
            <a:gsLst>
              <a:gs pos="0">
                <a:srgbClr val="66FFFF">
                  <a:gamma/>
                  <a:shade val="76078"/>
                  <a:invGamma/>
                </a:srgbClr>
              </a:gs>
              <a:gs pos="50000">
                <a:srgbClr val="66FFFF"/>
              </a:gs>
              <a:gs pos="100000">
                <a:srgbClr val="66FF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16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2562225" y="3711575"/>
            <a:ext cx="1114425" cy="406400"/>
          </a:xfrm>
          <a:prstGeom prst="rect">
            <a:avLst/>
          </a:prstGeom>
          <a:gradFill rotWithShape="0">
            <a:gsLst>
              <a:gs pos="0">
                <a:srgbClr val="66FFFF">
                  <a:gamma/>
                  <a:shade val="76078"/>
                  <a:invGamma/>
                </a:srgbClr>
              </a:gs>
              <a:gs pos="50000">
                <a:srgbClr val="66FFFF"/>
              </a:gs>
              <a:gs pos="100000">
                <a:srgbClr val="66FF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676650" y="3711575"/>
            <a:ext cx="1114425" cy="406400"/>
          </a:xfrm>
          <a:prstGeom prst="rect">
            <a:avLst/>
          </a:prstGeom>
          <a:gradFill rotWithShape="0">
            <a:gsLst>
              <a:gs pos="0">
                <a:srgbClr val="66FFFF">
                  <a:gamma/>
                  <a:shade val="76078"/>
                  <a:invGamma/>
                </a:srgbClr>
              </a:gs>
              <a:gs pos="50000">
                <a:srgbClr val="66FFFF"/>
              </a:gs>
              <a:gs pos="100000">
                <a:srgbClr val="66FF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4791075" y="3711575"/>
            <a:ext cx="1114425" cy="406400"/>
          </a:xfrm>
          <a:prstGeom prst="rect">
            <a:avLst/>
          </a:prstGeom>
          <a:gradFill rotWithShape="0">
            <a:gsLst>
              <a:gs pos="0">
                <a:srgbClr val="66FFFF">
                  <a:gamma/>
                  <a:shade val="76078"/>
                  <a:invGamma/>
                </a:srgbClr>
              </a:gs>
              <a:gs pos="50000">
                <a:srgbClr val="66FFFF"/>
              </a:gs>
              <a:gs pos="100000">
                <a:srgbClr val="66FF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1/2 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5905500" y="3711575"/>
            <a:ext cx="1114425" cy="406400"/>
          </a:xfrm>
          <a:prstGeom prst="rect">
            <a:avLst/>
          </a:prstGeom>
          <a:gradFill rotWithShape="0">
            <a:gsLst>
              <a:gs pos="0">
                <a:srgbClr val="66FFFF">
                  <a:gamma/>
                  <a:shade val="76078"/>
                  <a:invGamma/>
                </a:srgbClr>
              </a:gs>
              <a:gs pos="50000">
                <a:srgbClr val="66FFFF"/>
              </a:gs>
              <a:gs pos="100000">
                <a:srgbClr val="66FF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1/3 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7019925" y="3711575"/>
            <a:ext cx="1114425" cy="406400"/>
          </a:xfrm>
          <a:prstGeom prst="rect">
            <a:avLst/>
          </a:prstGeom>
          <a:gradFill rotWithShape="0">
            <a:gsLst>
              <a:gs pos="0">
                <a:srgbClr val="66FFFF">
                  <a:gamma/>
                  <a:shade val="76078"/>
                  <a:invGamma/>
                </a:srgbClr>
              </a:gs>
              <a:gs pos="50000">
                <a:srgbClr val="66FFFF"/>
              </a:gs>
              <a:gs pos="100000">
                <a:srgbClr val="66FF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1/16</a:t>
            </a:r>
          </a:p>
        </p:txBody>
      </p:sp>
      <p:sp>
        <p:nvSpPr>
          <p:cNvPr id="5146" name="Oval 26"/>
          <p:cNvSpPr>
            <a:spLocks noChangeArrowheads="1"/>
          </p:cNvSpPr>
          <p:nvPr/>
        </p:nvSpPr>
        <p:spPr bwMode="auto">
          <a:xfrm>
            <a:off x="4791075" y="3305175"/>
            <a:ext cx="1114425" cy="812800"/>
          </a:xfrm>
          <a:prstGeom prst="ellips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47" name="Oval 27"/>
          <p:cNvSpPr>
            <a:spLocks noChangeArrowheads="1"/>
          </p:cNvSpPr>
          <p:nvPr/>
        </p:nvSpPr>
        <p:spPr bwMode="auto">
          <a:xfrm>
            <a:off x="5905500" y="3305175"/>
            <a:ext cx="1114425" cy="8128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pSp>
        <p:nvGrpSpPr>
          <p:cNvPr id="5148" name="Group 28"/>
          <p:cNvGrpSpPr>
            <a:grpSpLocks/>
          </p:cNvGrpSpPr>
          <p:nvPr/>
        </p:nvGrpSpPr>
        <p:grpSpPr bwMode="auto">
          <a:xfrm>
            <a:off x="279400" y="4240213"/>
            <a:ext cx="6070600" cy="1319212"/>
            <a:chOff x="176" y="2671"/>
            <a:chExt cx="3824" cy="831"/>
          </a:xfrm>
        </p:grpSpPr>
        <p:sp>
          <p:nvSpPr>
            <p:cNvPr id="5149" name="Text Box 29"/>
            <p:cNvSpPr txBox="1">
              <a:spLocks noChangeArrowheads="1"/>
            </p:cNvSpPr>
            <p:nvPr/>
          </p:nvSpPr>
          <p:spPr bwMode="auto">
            <a:xfrm>
              <a:off x="176" y="2671"/>
              <a:ext cx="38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000">
                  <a:latin typeface="Comic Sans MS" charset="0"/>
                  <a:ea typeface="ＭＳ Ｐゴシック" charset="0"/>
                </a:rPr>
                <a:t>Write the following fractions in index form.</a:t>
              </a:r>
            </a:p>
          </p:txBody>
        </p:sp>
        <p:graphicFrame>
          <p:nvGraphicFramePr>
            <p:cNvPr id="4156" name="Object 30"/>
            <p:cNvGraphicFramePr>
              <a:graphicFrameLocks noChangeAspect="1"/>
            </p:cNvGraphicFramePr>
            <p:nvPr/>
          </p:nvGraphicFramePr>
          <p:xfrm>
            <a:off x="628" y="2921"/>
            <a:ext cx="345" cy="581"/>
          </p:xfrm>
          <a:graphic>
            <a:graphicData uri="http://schemas.openxmlformats.org/presentationml/2006/ole">
              <p:oleObj spid="_x0000_s4156" name="Equation" r:id="rId5" imgW="164957" imgH="406048" progId="Equation.DSMT4">
                <p:embed/>
              </p:oleObj>
            </a:graphicData>
          </a:graphic>
        </p:graphicFrame>
        <p:graphicFrame>
          <p:nvGraphicFramePr>
            <p:cNvPr id="4157" name="Object 31"/>
            <p:cNvGraphicFramePr>
              <a:graphicFrameLocks noChangeAspect="1"/>
            </p:cNvGraphicFramePr>
            <p:nvPr/>
          </p:nvGraphicFramePr>
          <p:xfrm>
            <a:off x="1258" y="2921"/>
            <a:ext cx="285" cy="581"/>
          </p:xfrm>
          <a:graphic>
            <a:graphicData uri="http://schemas.openxmlformats.org/presentationml/2006/ole">
              <p:oleObj spid="_x0000_s4157" name="Equation" r:id="rId6" imgW="152268" imgH="406048" progId="Equation.DSMT4">
                <p:embed/>
              </p:oleObj>
            </a:graphicData>
          </a:graphic>
        </p:graphicFrame>
        <p:graphicFrame>
          <p:nvGraphicFramePr>
            <p:cNvPr id="4158" name="Object 32"/>
            <p:cNvGraphicFramePr>
              <a:graphicFrameLocks noChangeAspect="1"/>
            </p:cNvGraphicFramePr>
            <p:nvPr/>
          </p:nvGraphicFramePr>
          <p:xfrm>
            <a:off x="973" y="2921"/>
            <a:ext cx="285" cy="581"/>
          </p:xfrm>
          <a:graphic>
            <a:graphicData uri="http://schemas.openxmlformats.org/presentationml/2006/ole">
              <p:oleObj spid="_x0000_s4158" name="Equation" r:id="rId7" imgW="152268" imgH="406048" progId="Equation.DSMT4">
                <p:embed/>
              </p:oleObj>
            </a:graphicData>
          </a:graphic>
        </p:graphicFrame>
        <p:graphicFrame>
          <p:nvGraphicFramePr>
            <p:cNvPr id="4159" name="Object 33"/>
            <p:cNvGraphicFramePr>
              <a:graphicFrameLocks noChangeAspect="1"/>
            </p:cNvGraphicFramePr>
            <p:nvPr/>
          </p:nvGraphicFramePr>
          <p:xfrm>
            <a:off x="1543" y="2921"/>
            <a:ext cx="285" cy="581"/>
          </p:xfrm>
          <a:graphic>
            <a:graphicData uri="http://schemas.openxmlformats.org/presentationml/2006/ole">
              <p:oleObj spid="_x0000_s4159" name="Equation" r:id="rId8" imgW="152268" imgH="406048" progId="Equation.DSMT4">
                <p:embed/>
              </p:oleObj>
            </a:graphicData>
          </a:graphic>
        </p:graphicFrame>
        <p:graphicFrame>
          <p:nvGraphicFramePr>
            <p:cNvPr id="4160" name="Object 34"/>
            <p:cNvGraphicFramePr>
              <a:graphicFrameLocks noChangeAspect="1"/>
            </p:cNvGraphicFramePr>
            <p:nvPr/>
          </p:nvGraphicFramePr>
          <p:xfrm>
            <a:off x="1828" y="2921"/>
            <a:ext cx="285" cy="581"/>
          </p:xfrm>
          <a:graphic>
            <a:graphicData uri="http://schemas.openxmlformats.org/presentationml/2006/ole">
              <p:oleObj spid="_x0000_s4160" name="Equation" r:id="rId9" imgW="152268" imgH="406048" progId="Equation.DSMT4">
                <p:embed/>
              </p:oleObj>
            </a:graphicData>
          </a:graphic>
        </p:graphicFrame>
      </p:grpSp>
      <p:graphicFrame>
        <p:nvGraphicFramePr>
          <p:cNvPr id="5155" name="Object 35"/>
          <p:cNvGraphicFramePr>
            <a:graphicFrameLocks noChangeAspect="1"/>
          </p:cNvGraphicFramePr>
          <p:nvPr/>
        </p:nvGraphicFramePr>
        <p:xfrm>
          <a:off x="996950" y="5559425"/>
          <a:ext cx="547688" cy="431800"/>
        </p:xfrm>
        <a:graphic>
          <a:graphicData uri="http://schemas.openxmlformats.org/presentationml/2006/ole">
            <p:oleObj spid="_x0000_s4115" name="Equation" r:id="rId10" imgW="241195" imgH="190417" progId="Equation.DSMT4">
              <p:embed/>
            </p:oleObj>
          </a:graphicData>
        </a:graphic>
      </p:graphicFrame>
      <p:graphicFrame>
        <p:nvGraphicFramePr>
          <p:cNvPr id="5156" name="Object 36"/>
          <p:cNvGraphicFramePr>
            <a:graphicFrameLocks noChangeAspect="1"/>
          </p:cNvGraphicFramePr>
          <p:nvPr/>
        </p:nvGraphicFramePr>
        <p:xfrm>
          <a:off x="1544638" y="5559425"/>
          <a:ext cx="452437" cy="431800"/>
        </p:xfrm>
        <a:graphic>
          <a:graphicData uri="http://schemas.openxmlformats.org/presentationml/2006/ole">
            <p:oleObj spid="_x0000_s4116" name="Equation" r:id="rId11" imgW="228501" imgH="203112" progId="Equation.DSMT4">
              <p:embed/>
            </p:oleObj>
          </a:graphicData>
        </a:graphic>
      </p:graphicFrame>
      <p:graphicFrame>
        <p:nvGraphicFramePr>
          <p:cNvPr id="5157" name="Object 37"/>
          <p:cNvGraphicFramePr>
            <a:graphicFrameLocks noChangeAspect="1"/>
          </p:cNvGraphicFramePr>
          <p:nvPr/>
        </p:nvGraphicFramePr>
        <p:xfrm>
          <a:off x="1997075" y="5559425"/>
          <a:ext cx="452438" cy="431800"/>
        </p:xfrm>
        <a:graphic>
          <a:graphicData uri="http://schemas.openxmlformats.org/presentationml/2006/ole">
            <p:oleObj spid="_x0000_s4117" name="Equation" r:id="rId12" imgW="228501" imgH="203112" progId="Equation.DSMT4">
              <p:embed/>
            </p:oleObj>
          </a:graphicData>
        </a:graphic>
      </p:graphicFrame>
      <p:graphicFrame>
        <p:nvGraphicFramePr>
          <p:cNvPr id="5158" name="Object 38"/>
          <p:cNvGraphicFramePr>
            <a:graphicFrameLocks noChangeAspect="1"/>
          </p:cNvGraphicFramePr>
          <p:nvPr/>
        </p:nvGraphicFramePr>
        <p:xfrm>
          <a:off x="2449513" y="5559425"/>
          <a:ext cx="452437" cy="431800"/>
        </p:xfrm>
        <a:graphic>
          <a:graphicData uri="http://schemas.openxmlformats.org/presentationml/2006/ole">
            <p:oleObj spid="_x0000_s4118" name="Equation" r:id="rId13" imgW="228600" imgH="190500" progId="Equation.DSMT4">
              <p:embed/>
            </p:oleObj>
          </a:graphicData>
        </a:graphic>
      </p:graphicFrame>
      <p:graphicFrame>
        <p:nvGraphicFramePr>
          <p:cNvPr id="5159" name="Object 39"/>
          <p:cNvGraphicFramePr>
            <a:graphicFrameLocks noChangeAspect="1"/>
          </p:cNvGraphicFramePr>
          <p:nvPr/>
        </p:nvGraphicFramePr>
        <p:xfrm>
          <a:off x="2901950" y="5559425"/>
          <a:ext cx="452438" cy="431800"/>
        </p:xfrm>
        <a:graphic>
          <a:graphicData uri="http://schemas.openxmlformats.org/presentationml/2006/ole">
            <p:oleObj spid="_x0000_s4119" name="Equation" r:id="rId14" imgW="228501" imgH="203112" progId="Equation.DSMT4">
              <p:embed/>
            </p:oleObj>
          </a:graphicData>
        </a:graphic>
      </p:graphicFrame>
      <p:grpSp>
        <p:nvGrpSpPr>
          <p:cNvPr id="5160" name="Group 40"/>
          <p:cNvGrpSpPr>
            <a:grpSpLocks/>
          </p:cNvGrpSpPr>
          <p:nvPr/>
        </p:nvGrpSpPr>
        <p:grpSpPr bwMode="auto">
          <a:xfrm>
            <a:off x="3676650" y="4637088"/>
            <a:ext cx="5191125" cy="922337"/>
            <a:chOff x="2316" y="2921"/>
            <a:chExt cx="3270" cy="581"/>
          </a:xfrm>
        </p:grpSpPr>
        <p:sp>
          <p:nvSpPr>
            <p:cNvPr id="5161" name="Text Box 41"/>
            <p:cNvSpPr txBox="1">
              <a:spLocks noChangeArrowheads="1"/>
            </p:cNvSpPr>
            <p:nvPr/>
          </p:nvSpPr>
          <p:spPr bwMode="auto">
            <a:xfrm>
              <a:off x="2316" y="2921"/>
              <a:ext cx="327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000">
                  <a:latin typeface="Comic Sans MS" charset="0"/>
                  <a:ea typeface="ＭＳ Ｐゴシック" charset="0"/>
                </a:rPr>
                <a:t>Write the following as fractional powers.</a:t>
              </a:r>
            </a:p>
          </p:txBody>
        </p:sp>
        <p:graphicFrame>
          <p:nvGraphicFramePr>
            <p:cNvPr id="4150" name="Object 42"/>
            <p:cNvGraphicFramePr>
              <a:graphicFrameLocks noChangeAspect="1"/>
            </p:cNvGraphicFramePr>
            <p:nvPr/>
          </p:nvGraphicFramePr>
          <p:xfrm>
            <a:off x="3222" y="3230"/>
            <a:ext cx="345" cy="272"/>
          </p:xfrm>
          <a:graphic>
            <a:graphicData uri="http://schemas.openxmlformats.org/presentationml/2006/ole">
              <p:oleObj spid="_x0000_s4150" name="Equation" r:id="rId15" imgW="241195" imgH="190417" progId="Equation.DSMT4">
                <p:embed/>
              </p:oleObj>
            </a:graphicData>
          </a:graphic>
        </p:graphicFrame>
        <p:graphicFrame>
          <p:nvGraphicFramePr>
            <p:cNvPr id="4151" name="Object 43"/>
            <p:cNvGraphicFramePr>
              <a:graphicFrameLocks noChangeAspect="1"/>
            </p:cNvGraphicFramePr>
            <p:nvPr/>
          </p:nvGraphicFramePr>
          <p:xfrm>
            <a:off x="3577" y="3230"/>
            <a:ext cx="325" cy="272"/>
          </p:xfrm>
          <a:graphic>
            <a:graphicData uri="http://schemas.openxmlformats.org/presentationml/2006/ole">
              <p:oleObj spid="_x0000_s4151" name="Equation" r:id="rId16" imgW="228501" imgH="203112" progId="Equation.DSMT4">
                <p:embed/>
              </p:oleObj>
            </a:graphicData>
          </a:graphic>
        </p:graphicFrame>
        <p:graphicFrame>
          <p:nvGraphicFramePr>
            <p:cNvPr id="4152" name="Object 44"/>
            <p:cNvGraphicFramePr>
              <a:graphicFrameLocks noChangeAspect="1"/>
            </p:cNvGraphicFramePr>
            <p:nvPr/>
          </p:nvGraphicFramePr>
          <p:xfrm>
            <a:off x="3902" y="3230"/>
            <a:ext cx="326" cy="272"/>
          </p:xfrm>
          <a:graphic>
            <a:graphicData uri="http://schemas.openxmlformats.org/presentationml/2006/ole">
              <p:oleObj spid="_x0000_s4152" name="Equation" r:id="rId17" imgW="228501" imgH="203112" progId="Equation.DSMT4">
                <p:embed/>
              </p:oleObj>
            </a:graphicData>
          </a:graphic>
        </p:graphicFrame>
        <p:graphicFrame>
          <p:nvGraphicFramePr>
            <p:cNvPr id="4153" name="Object 45"/>
            <p:cNvGraphicFramePr>
              <a:graphicFrameLocks noChangeAspect="1"/>
            </p:cNvGraphicFramePr>
            <p:nvPr/>
          </p:nvGraphicFramePr>
          <p:xfrm>
            <a:off x="4228" y="3230"/>
            <a:ext cx="326" cy="272"/>
          </p:xfrm>
          <a:graphic>
            <a:graphicData uri="http://schemas.openxmlformats.org/presentationml/2006/ole">
              <p:oleObj spid="_x0000_s4153" name="Equation" r:id="rId18" imgW="228600" imgH="190500" progId="Equation.DSMT4">
                <p:embed/>
              </p:oleObj>
            </a:graphicData>
          </a:graphic>
        </p:graphicFrame>
        <p:graphicFrame>
          <p:nvGraphicFramePr>
            <p:cNvPr id="4154" name="Object 46"/>
            <p:cNvGraphicFramePr>
              <a:graphicFrameLocks noChangeAspect="1"/>
            </p:cNvGraphicFramePr>
            <p:nvPr/>
          </p:nvGraphicFramePr>
          <p:xfrm>
            <a:off x="4554" y="3230"/>
            <a:ext cx="326" cy="272"/>
          </p:xfrm>
          <a:graphic>
            <a:graphicData uri="http://schemas.openxmlformats.org/presentationml/2006/ole">
              <p:oleObj spid="_x0000_s4154" name="Equation" r:id="rId19" imgW="228501" imgH="203112" progId="Equation.DSMT4">
                <p:embed/>
              </p:oleObj>
            </a:graphicData>
          </a:graphic>
        </p:graphicFrame>
      </p:grpSp>
      <p:graphicFrame>
        <p:nvGraphicFramePr>
          <p:cNvPr id="5167" name="Object 47"/>
          <p:cNvGraphicFramePr>
            <a:graphicFrameLocks noChangeAspect="1"/>
          </p:cNvGraphicFramePr>
          <p:nvPr/>
        </p:nvGraphicFramePr>
        <p:xfrm>
          <a:off x="5114925" y="5559425"/>
          <a:ext cx="547688" cy="920750"/>
        </p:xfrm>
        <a:graphic>
          <a:graphicData uri="http://schemas.openxmlformats.org/presentationml/2006/ole">
            <p:oleObj spid="_x0000_s4121" name="Equation" r:id="rId20" imgW="228501" imgH="406224" progId="Equation.DSMT4">
              <p:embed/>
            </p:oleObj>
          </a:graphicData>
        </a:graphic>
      </p:graphicFrame>
      <p:graphicFrame>
        <p:nvGraphicFramePr>
          <p:cNvPr id="5168" name="Object 48"/>
          <p:cNvGraphicFramePr>
            <a:graphicFrameLocks noChangeAspect="1"/>
          </p:cNvGraphicFramePr>
          <p:nvPr/>
        </p:nvGraphicFramePr>
        <p:xfrm>
          <a:off x="5676900" y="5559425"/>
          <a:ext cx="517525" cy="920750"/>
        </p:xfrm>
        <a:graphic>
          <a:graphicData uri="http://schemas.openxmlformats.org/presentationml/2006/ole">
            <p:oleObj spid="_x0000_s4122" name="Equation" r:id="rId21" imgW="215713" imgH="406048" progId="Equation.DSMT4">
              <p:embed/>
            </p:oleObj>
          </a:graphicData>
        </a:graphic>
      </p:graphicFrame>
      <p:graphicFrame>
        <p:nvGraphicFramePr>
          <p:cNvPr id="5169" name="Object 49"/>
          <p:cNvGraphicFramePr>
            <a:graphicFrameLocks noChangeAspect="1"/>
          </p:cNvGraphicFramePr>
          <p:nvPr/>
        </p:nvGraphicFramePr>
        <p:xfrm>
          <a:off x="6194425" y="5559425"/>
          <a:ext cx="517525" cy="920750"/>
        </p:xfrm>
        <a:graphic>
          <a:graphicData uri="http://schemas.openxmlformats.org/presentationml/2006/ole">
            <p:oleObj spid="_x0000_s4123" name="Equation" r:id="rId22" imgW="215713" imgH="406048" progId="Equation.DSMT4">
              <p:embed/>
            </p:oleObj>
          </a:graphicData>
        </a:graphic>
      </p:graphicFrame>
      <p:graphicFrame>
        <p:nvGraphicFramePr>
          <p:cNvPr id="5170" name="Object 50"/>
          <p:cNvGraphicFramePr>
            <a:graphicFrameLocks noChangeAspect="1"/>
          </p:cNvGraphicFramePr>
          <p:nvPr/>
        </p:nvGraphicFramePr>
        <p:xfrm>
          <a:off x="6711950" y="5559425"/>
          <a:ext cx="517525" cy="920750"/>
        </p:xfrm>
        <a:graphic>
          <a:graphicData uri="http://schemas.openxmlformats.org/presentationml/2006/ole">
            <p:oleObj spid="_x0000_s4124" name="Equation" r:id="rId23" imgW="215713" imgH="406048" progId="Equation.DSMT4">
              <p:embed/>
            </p:oleObj>
          </a:graphicData>
        </a:graphic>
      </p:graphicFrame>
      <p:graphicFrame>
        <p:nvGraphicFramePr>
          <p:cNvPr id="5171" name="Object 51"/>
          <p:cNvGraphicFramePr>
            <a:graphicFrameLocks noChangeAspect="1"/>
          </p:cNvGraphicFramePr>
          <p:nvPr/>
        </p:nvGraphicFramePr>
        <p:xfrm>
          <a:off x="7243763" y="5559425"/>
          <a:ext cx="503237" cy="920750"/>
        </p:xfrm>
        <a:graphic>
          <a:graphicData uri="http://schemas.openxmlformats.org/presentationml/2006/ole">
            <p:oleObj spid="_x0000_s4125" name="Equation" r:id="rId24" imgW="203024" imgH="406048" progId="Equation.DSMT4">
              <p:embed/>
            </p:oleObj>
          </a:graphicData>
        </a:graphic>
      </p:graphicFrame>
      <p:grpSp>
        <p:nvGrpSpPr>
          <p:cNvPr id="5172" name="Group 52"/>
          <p:cNvGrpSpPr>
            <a:grpSpLocks/>
          </p:cNvGrpSpPr>
          <p:nvPr/>
        </p:nvGrpSpPr>
        <p:grpSpPr bwMode="auto">
          <a:xfrm>
            <a:off x="457200" y="428625"/>
            <a:ext cx="8404225" cy="1966913"/>
            <a:chOff x="288" y="270"/>
            <a:chExt cx="5294" cy="1239"/>
          </a:xfrm>
        </p:grpSpPr>
        <p:sp>
          <p:nvSpPr>
            <p:cNvPr id="5173" name="Text Box 53"/>
            <p:cNvSpPr txBox="1">
              <a:spLocks noChangeArrowheads="1"/>
            </p:cNvSpPr>
            <p:nvPr/>
          </p:nvSpPr>
          <p:spPr bwMode="auto">
            <a:xfrm>
              <a:off x="2316" y="344"/>
              <a:ext cx="1392" cy="275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200">
                  <a:latin typeface="Comic Sans MS" charset="0"/>
                  <a:ea typeface="ＭＳ Ｐゴシック" charset="0"/>
                </a:rPr>
                <a:t>a</a:t>
              </a:r>
              <a:r>
                <a:rPr lang="en-GB" sz="2200" baseline="30000">
                  <a:latin typeface="Comic Sans MS" charset="0"/>
                  <a:ea typeface="ＭＳ Ｐゴシック" charset="0"/>
                </a:rPr>
                <a:t>m</a:t>
              </a:r>
              <a:r>
                <a:rPr lang="en-GB" sz="2200">
                  <a:latin typeface="Comic Sans MS" charset="0"/>
                  <a:ea typeface="ＭＳ Ｐゴシック" charset="0"/>
                </a:rPr>
                <a:t> x a</a:t>
              </a:r>
              <a:r>
                <a:rPr lang="en-GB" sz="2200" baseline="30000">
                  <a:latin typeface="Comic Sans MS" charset="0"/>
                  <a:ea typeface="ＭＳ Ｐゴシック" charset="0"/>
                </a:rPr>
                <a:t>n</a:t>
              </a:r>
              <a:r>
                <a:rPr lang="en-GB" sz="2200">
                  <a:latin typeface="Comic Sans MS" charset="0"/>
                  <a:ea typeface="ＭＳ Ｐゴシック" charset="0"/>
                </a:rPr>
                <a:t> = a</a:t>
              </a:r>
              <a:r>
                <a:rPr lang="en-GB" sz="2200" baseline="30000">
                  <a:latin typeface="Comic Sans MS" charset="0"/>
                  <a:ea typeface="ＭＳ Ｐゴシック" charset="0"/>
                </a:rPr>
                <a:t>m</a:t>
              </a:r>
              <a:r>
                <a:rPr lang="en-GB" sz="2200" baseline="30000">
                  <a:solidFill>
                    <a:srgbClr val="FF0066"/>
                  </a:solidFill>
                  <a:latin typeface="Comic Sans MS" charset="0"/>
                  <a:ea typeface="ＭＳ Ｐゴシック" charset="0"/>
                </a:rPr>
                <a:t>+</a:t>
              </a:r>
              <a:r>
                <a:rPr lang="en-GB" sz="2200" baseline="30000">
                  <a:latin typeface="Comic Sans MS" charset="0"/>
                  <a:ea typeface="ＭＳ Ｐゴシック" charset="0"/>
                </a:rPr>
                <a:t>n</a:t>
              </a:r>
              <a:endParaRPr lang="en-GB" sz="2200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5174" name="Text Box 54"/>
            <p:cNvSpPr txBox="1">
              <a:spLocks noChangeArrowheads="1"/>
            </p:cNvSpPr>
            <p:nvPr/>
          </p:nvSpPr>
          <p:spPr bwMode="auto">
            <a:xfrm>
              <a:off x="288" y="344"/>
              <a:ext cx="2028" cy="275"/>
            </a:xfrm>
            <a:prstGeom prst="rect">
              <a:avLst/>
            </a:prstGeom>
            <a:gradFill rotWithShape="0">
              <a:gsLst>
                <a:gs pos="0">
                  <a:srgbClr val="66FFFF">
                    <a:gamma/>
                    <a:shade val="76078"/>
                    <a:invGamma/>
                  </a:srgbClr>
                </a:gs>
                <a:gs pos="50000">
                  <a:srgbClr val="66FFFF"/>
                </a:gs>
                <a:gs pos="100000">
                  <a:srgbClr val="66FFFF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200">
                  <a:latin typeface="Comic Sans MS" charset="0"/>
                  <a:ea typeface="ＭＳ Ｐゴシック" charset="0"/>
                </a:rPr>
                <a:t>Multiplication Rule</a:t>
              </a:r>
            </a:p>
          </p:txBody>
        </p:sp>
        <p:sp>
          <p:nvSpPr>
            <p:cNvPr id="5175" name="Text Box 55"/>
            <p:cNvSpPr txBox="1">
              <a:spLocks noChangeArrowheads="1"/>
            </p:cNvSpPr>
            <p:nvPr/>
          </p:nvSpPr>
          <p:spPr bwMode="auto">
            <a:xfrm>
              <a:off x="2316" y="619"/>
              <a:ext cx="1392" cy="275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200">
                  <a:latin typeface="Comic Sans MS" charset="0"/>
                  <a:ea typeface="ＭＳ Ｐゴシック" charset="0"/>
                </a:rPr>
                <a:t>a</a:t>
              </a:r>
              <a:r>
                <a:rPr lang="en-GB" sz="2200" baseline="30000">
                  <a:latin typeface="Comic Sans MS" charset="0"/>
                  <a:ea typeface="ＭＳ Ｐゴシック" charset="0"/>
                </a:rPr>
                <a:t>m</a:t>
              </a:r>
              <a:r>
                <a:rPr lang="en-GB" sz="2200">
                  <a:latin typeface="Comic Sans MS" charset="0"/>
                  <a:ea typeface="ＭＳ Ｐゴシック" charset="0"/>
                </a:rPr>
                <a:t> </a:t>
              </a:r>
              <a:r>
                <a:rPr lang="en-GB" sz="2200">
                  <a:latin typeface="Comic Sans MS" charset="0"/>
                  <a:ea typeface="ＭＳ Ｐゴシック" charset="0"/>
                  <a:sym typeface="Symbol" charset="0"/>
                </a:rPr>
                <a:t></a:t>
              </a:r>
              <a:r>
                <a:rPr lang="en-GB" sz="2200">
                  <a:latin typeface="Comic Sans MS" charset="0"/>
                  <a:ea typeface="ＭＳ Ｐゴシック" charset="0"/>
                </a:rPr>
                <a:t> a</a:t>
              </a:r>
              <a:r>
                <a:rPr lang="en-GB" sz="2200" baseline="30000">
                  <a:latin typeface="Comic Sans MS" charset="0"/>
                  <a:ea typeface="ＭＳ Ｐゴシック" charset="0"/>
                </a:rPr>
                <a:t>n</a:t>
              </a:r>
              <a:r>
                <a:rPr lang="en-GB" sz="2200">
                  <a:latin typeface="Comic Sans MS" charset="0"/>
                  <a:ea typeface="ＭＳ Ｐゴシック" charset="0"/>
                </a:rPr>
                <a:t> = a</a:t>
              </a:r>
              <a:r>
                <a:rPr lang="en-GB" sz="2200" baseline="30000">
                  <a:latin typeface="Comic Sans MS" charset="0"/>
                  <a:ea typeface="ＭＳ Ｐゴシック" charset="0"/>
                </a:rPr>
                <a:t>m</a:t>
              </a:r>
              <a:r>
                <a:rPr lang="en-GB" sz="2200" baseline="30000">
                  <a:solidFill>
                    <a:srgbClr val="FF0066"/>
                  </a:solidFill>
                  <a:latin typeface="Comic Sans MS" charset="0"/>
                  <a:ea typeface="ＭＳ Ｐゴシック" charset="0"/>
                </a:rPr>
                <a:t>-</a:t>
              </a:r>
              <a:r>
                <a:rPr lang="en-GB" sz="2200" baseline="30000">
                  <a:latin typeface="Comic Sans MS" charset="0"/>
                  <a:ea typeface="ＭＳ Ｐゴシック" charset="0"/>
                </a:rPr>
                <a:t>n</a:t>
              </a:r>
              <a:endParaRPr lang="en-GB" sz="2200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5176" name="Text Box 56"/>
            <p:cNvSpPr txBox="1">
              <a:spLocks noChangeArrowheads="1"/>
            </p:cNvSpPr>
            <p:nvPr/>
          </p:nvSpPr>
          <p:spPr bwMode="auto">
            <a:xfrm>
              <a:off x="288" y="619"/>
              <a:ext cx="2028" cy="275"/>
            </a:xfrm>
            <a:prstGeom prst="rect">
              <a:avLst/>
            </a:prstGeom>
            <a:gradFill rotWithShape="0">
              <a:gsLst>
                <a:gs pos="0">
                  <a:srgbClr val="66FFFF">
                    <a:gamma/>
                    <a:shade val="76078"/>
                    <a:invGamma/>
                  </a:srgbClr>
                </a:gs>
                <a:gs pos="50000">
                  <a:srgbClr val="66FFFF"/>
                </a:gs>
                <a:gs pos="100000">
                  <a:srgbClr val="66FFFF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200">
                  <a:latin typeface="Comic Sans MS" charset="0"/>
                  <a:ea typeface="ＭＳ Ｐゴシック" charset="0"/>
                </a:rPr>
                <a:t>Division Rule</a:t>
              </a:r>
            </a:p>
          </p:txBody>
        </p:sp>
        <p:sp>
          <p:nvSpPr>
            <p:cNvPr id="5177" name="Text Box 57"/>
            <p:cNvSpPr txBox="1">
              <a:spLocks noChangeArrowheads="1"/>
            </p:cNvSpPr>
            <p:nvPr/>
          </p:nvSpPr>
          <p:spPr bwMode="auto">
            <a:xfrm>
              <a:off x="4628" y="481"/>
              <a:ext cx="628" cy="275"/>
            </a:xfrm>
            <a:prstGeom prst="rect">
              <a:avLst/>
            </a:prstGeom>
            <a:gradFill rotWithShape="0">
              <a:gsLst>
                <a:gs pos="0">
                  <a:srgbClr val="F8F8F8">
                    <a:gamma/>
                    <a:shade val="66275"/>
                    <a:invGamma/>
                  </a:srgbClr>
                </a:gs>
                <a:gs pos="50000">
                  <a:srgbClr val="F8F8F8"/>
                </a:gs>
                <a:gs pos="100000">
                  <a:srgbClr val="F8F8F8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200">
                  <a:latin typeface="Comic Sans MS" charset="0"/>
                  <a:ea typeface="ＭＳ Ｐゴシック" charset="0"/>
                </a:rPr>
                <a:t>a</a:t>
              </a:r>
              <a:r>
                <a:rPr lang="en-GB" sz="2200" baseline="30000">
                  <a:latin typeface="Comic Sans MS" charset="0"/>
                  <a:ea typeface="ＭＳ Ｐゴシック" charset="0"/>
                </a:rPr>
                <a:t>0</a:t>
              </a:r>
              <a:r>
                <a:rPr lang="en-GB" sz="2200">
                  <a:latin typeface="Comic Sans MS" charset="0"/>
                  <a:ea typeface="ＭＳ Ｐゴシック" charset="0"/>
                  <a:sym typeface="Symbol" charset="0"/>
                </a:rPr>
                <a:t> = 1</a:t>
              </a:r>
              <a:endParaRPr lang="en-GB" sz="2200" b="1">
                <a:latin typeface="Comic Sans MS" charset="0"/>
                <a:ea typeface="ＭＳ Ｐゴシック" charset="0"/>
                <a:sym typeface="Symbol" charset="0"/>
              </a:endParaRPr>
            </a:p>
          </p:txBody>
        </p:sp>
        <p:sp>
          <p:nvSpPr>
            <p:cNvPr id="5178" name="AutoShape 58"/>
            <p:cNvSpPr>
              <a:spLocks noChangeArrowheads="1"/>
            </p:cNvSpPr>
            <p:nvPr/>
          </p:nvSpPr>
          <p:spPr bwMode="auto">
            <a:xfrm>
              <a:off x="4422" y="270"/>
              <a:ext cx="1160" cy="698"/>
            </a:xfrm>
            <a:prstGeom prst="cloudCallout">
              <a:avLst>
                <a:gd name="adj1" fmla="val -59657"/>
                <a:gd name="adj2" fmla="val 3538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22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5179" name="Text Box 59"/>
            <p:cNvSpPr txBox="1">
              <a:spLocks noChangeArrowheads="1"/>
            </p:cNvSpPr>
            <p:nvPr/>
          </p:nvSpPr>
          <p:spPr bwMode="auto">
            <a:xfrm>
              <a:off x="288" y="893"/>
              <a:ext cx="2028" cy="275"/>
            </a:xfrm>
            <a:prstGeom prst="rect">
              <a:avLst/>
            </a:prstGeom>
            <a:gradFill rotWithShape="0">
              <a:gsLst>
                <a:gs pos="0">
                  <a:srgbClr val="66FFFF">
                    <a:gamma/>
                    <a:shade val="76078"/>
                    <a:invGamma/>
                  </a:srgbClr>
                </a:gs>
                <a:gs pos="50000">
                  <a:srgbClr val="66FFFF"/>
                </a:gs>
                <a:gs pos="100000">
                  <a:srgbClr val="66FFFF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200">
                  <a:latin typeface="Comic Sans MS" charset="0"/>
                  <a:ea typeface="ＭＳ Ｐゴシック" charset="0"/>
                </a:rPr>
                <a:t>Negative Index Rule</a:t>
              </a:r>
            </a:p>
          </p:txBody>
        </p:sp>
        <p:sp>
          <p:nvSpPr>
            <p:cNvPr id="5180" name="Text Box 60"/>
            <p:cNvSpPr txBox="1">
              <a:spLocks noChangeArrowheads="1"/>
            </p:cNvSpPr>
            <p:nvPr/>
          </p:nvSpPr>
          <p:spPr bwMode="auto">
            <a:xfrm>
              <a:off x="2316" y="893"/>
              <a:ext cx="1392" cy="275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6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200">
                  <a:latin typeface="Comic Sans MS" charset="0"/>
                  <a:ea typeface="ＭＳ Ｐゴシック" charset="0"/>
                </a:rPr>
                <a:t>a</a:t>
              </a:r>
              <a:r>
                <a:rPr lang="en-GB" sz="2200" baseline="30000">
                  <a:latin typeface="Comic Sans MS" charset="0"/>
                  <a:ea typeface="ＭＳ Ｐゴシック" charset="0"/>
                </a:rPr>
                <a:t>-n</a:t>
              </a:r>
              <a:r>
                <a:rPr lang="en-GB" sz="2200">
                  <a:latin typeface="Comic Sans MS" charset="0"/>
                  <a:ea typeface="ＭＳ Ｐゴシック" charset="0"/>
                </a:rPr>
                <a:t> = 1/a</a:t>
              </a:r>
              <a:r>
                <a:rPr lang="en-GB" sz="2200" baseline="30000">
                  <a:latin typeface="Comic Sans MS" charset="0"/>
                  <a:ea typeface="ＭＳ Ｐゴシック" charset="0"/>
                </a:rPr>
                <a:t>n</a:t>
              </a:r>
              <a:endParaRPr lang="en-GB" sz="2200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4135" name="Group 61"/>
            <p:cNvGrpSpPr>
              <a:grpSpLocks/>
            </p:cNvGrpSpPr>
            <p:nvPr/>
          </p:nvGrpSpPr>
          <p:grpSpPr bwMode="auto">
            <a:xfrm flipH="1">
              <a:off x="3960" y="580"/>
              <a:ext cx="306" cy="929"/>
              <a:chOff x="4784" y="1033"/>
              <a:chExt cx="306" cy="929"/>
            </a:xfrm>
          </p:grpSpPr>
          <p:grpSp>
            <p:nvGrpSpPr>
              <p:cNvPr id="4136" name="Group 62"/>
              <p:cNvGrpSpPr>
                <a:grpSpLocks/>
              </p:cNvGrpSpPr>
              <p:nvPr/>
            </p:nvGrpSpPr>
            <p:grpSpPr bwMode="auto">
              <a:xfrm>
                <a:off x="4828" y="1033"/>
                <a:ext cx="167" cy="163"/>
                <a:chOff x="4828" y="1033"/>
                <a:chExt cx="167" cy="163"/>
              </a:xfrm>
            </p:grpSpPr>
            <p:sp>
              <p:nvSpPr>
                <p:cNvPr id="4144" name="Freeform 63"/>
                <p:cNvSpPr>
                  <a:spLocks/>
                </p:cNvSpPr>
                <p:nvPr/>
              </p:nvSpPr>
              <p:spPr bwMode="auto">
                <a:xfrm>
                  <a:off x="4888" y="1096"/>
                  <a:ext cx="56" cy="100"/>
                </a:xfrm>
                <a:custGeom>
                  <a:avLst/>
                  <a:gdLst>
                    <a:gd name="T0" fmla="*/ 18 w 168"/>
                    <a:gd name="T1" fmla="*/ 91 h 299"/>
                    <a:gd name="T2" fmla="*/ 19 w 168"/>
                    <a:gd name="T3" fmla="*/ 74 h 299"/>
                    <a:gd name="T4" fmla="*/ 15 w 168"/>
                    <a:gd name="T5" fmla="*/ 62 h 299"/>
                    <a:gd name="T6" fmla="*/ 8 w 168"/>
                    <a:gd name="T7" fmla="*/ 51 h 299"/>
                    <a:gd name="T8" fmla="*/ 0 w 168"/>
                    <a:gd name="T9" fmla="*/ 35 h 299"/>
                    <a:gd name="T10" fmla="*/ 1 w 168"/>
                    <a:gd name="T11" fmla="*/ 24 h 299"/>
                    <a:gd name="T12" fmla="*/ 6 w 168"/>
                    <a:gd name="T13" fmla="*/ 11 h 299"/>
                    <a:gd name="T14" fmla="*/ 17 w 168"/>
                    <a:gd name="T15" fmla="*/ 3 h 299"/>
                    <a:gd name="T16" fmla="*/ 26 w 168"/>
                    <a:gd name="T17" fmla="*/ 0 h 299"/>
                    <a:gd name="T18" fmla="*/ 36 w 168"/>
                    <a:gd name="T19" fmla="*/ 2 h 299"/>
                    <a:gd name="T20" fmla="*/ 42 w 168"/>
                    <a:gd name="T21" fmla="*/ 6 h 299"/>
                    <a:gd name="T22" fmla="*/ 51 w 168"/>
                    <a:gd name="T23" fmla="*/ 13 h 299"/>
                    <a:gd name="T24" fmla="*/ 56 w 168"/>
                    <a:gd name="T25" fmla="*/ 24 h 299"/>
                    <a:gd name="T26" fmla="*/ 54 w 168"/>
                    <a:gd name="T27" fmla="*/ 36 h 299"/>
                    <a:gd name="T28" fmla="*/ 47 w 168"/>
                    <a:gd name="T29" fmla="*/ 46 h 299"/>
                    <a:gd name="T30" fmla="*/ 38 w 168"/>
                    <a:gd name="T31" fmla="*/ 63 h 299"/>
                    <a:gd name="T32" fmla="*/ 36 w 168"/>
                    <a:gd name="T33" fmla="*/ 74 h 299"/>
                    <a:gd name="T34" fmla="*/ 37 w 168"/>
                    <a:gd name="T35" fmla="*/ 84 h 299"/>
                    <a:gd name="T36" fmla="*/ 32 w 168"/>
                    <a:gd name="T37" fmla="*/ 93 h 299"/>
                    <a:gd name="T38" fmla="*/ 27 w 168"/>
                    <a:gd name="T39" fmla="*/ 100 h 299"/>
                    <a:gd name="T40" fmla="*/ 18 w 168"/>
                    <a:gd name="T41" fmla="*/ 91 h 29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168" h="299">
                      <a:moveTo>
                        <a:pt x="54" y="271"/>
                      </a:moveTo>
                      <a:lnTo>
                        <a:pt x="56" y="222"/>
                      </a:lnTo>
                      <a:lnTo>
                        <a:pt x="45" y="185"/>
                      </a:lnTo>
                      <a:lnTo>
                        <a:pt x="25" y="153"/>
                      </a:lnTo>
                      <a:lnTo>
                        <a:pt x="0" y="105"/>
                      </a:lnTo>
                      <a:lnTo>
                        <a:pt x="2" y="73"/>
                      </a:lnTo>
                      <a:lnTo>
                        <a:pt x="19" y="34"/>
                      </a:lnTo>
                      <a:lnTo>
                        <a:pt x="51" y="8"/>
                      </a:lnTo>
                      <a:lnTo>
                        <a:pt x="79" y="0"/>
                      </a:lnTo>
                      <a:lnTo>
                        <a:pt x="108" y="6"/>
                      </a:lnTo>
                      <a:lnTo>
                        <a:pt x="127" y="17"/>
                      </a:lnTo>
                      <a:lnTo>
                        <a:pt x="153" y="40"/>
                      </a:lnTo>
                      <a:lnTo>
                        <a:pt x="168" y="73"/>
                      </a:lnTo>
                      <a:lnTo>
                        <a:pt x="162" y="108"/>
                      </a:lnTo>
                      <a:lnTo>
                        <a:pt x="142" y="139"/>
                      </a:lnTo>
                      <a:lnTo>
                        <a:pt x="114" y="187"/>
                      </a:lnTo>
                      <a:lnTo>
                        <a:pt x="108" y="222"/>
                      </a:lnTo>
                      <a:lnTo>
                        <a:pt x="110" y="250"/>
                      </a:lnTo>
                      <a:lnTo>
                        <a:pt x="97" y="279"/>
                      </a:lnTo>
                      <a:lnTo>
                        <a:pt x="82" y="299"/>
                      </a:lnTo>
                      <a:lnTo>
                        <a:pt x="54" y="27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4145" name="Freeform 64"/>
                <p:cNvSpPr>
                  <a:spLocks/>
                </p:cNvSpPr>
                <p:nvPr/>
              </p:nvSpPr>
              <p:spPr bwMode="auto">
                <a:xfrm>
                  <a:off x="4828" y="1091"/>
                  <a:ext cx="41" cy="19"/>
                </a:xfrm>
                <a:custGeom>
                  <a:avLst/>
                  <a:gdLst>
                    <a:gd name="T0" fmla="*/ 41 w 123"/>
                    <a:gd name="T1" fmla="*/ 19 h 58"/>
                    <a:gd name="T2" fmla="*/ 7 w 123"/>
                    <a:gd name="T3" fmla="*/ 13 h 58"/>
                    <a:gd name="T4" fmla="*/ 0 w 123"/>
                    <a:gd name="T5" fmla="*/ 7 h 58"/>
                    <a:gd name="T6" fmla="*/ 3 w 123"/>
                    <a:gd name="T7" fmla="*/ 1 h 58"/>
                    <a:gd name="T8" fmla="*/ 10 w 123"/>
                    <a:gd name="T9" fmla="*/ 0 h 58"/>
                    <a:gd name="T10" fmla="*/ 41 w 123"/>
                    <a:gd name="T11" fmla="*/ 19 h 5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23" h="58">
                      <a:moveTo>
                        <a:pt x="123" y="58"/>
                      </a:moveTo>
                      <a:lnTo>
                        <a:pt x="20" y="40"/>
                      </a:lnTo>
                      <a:lnTo>
                        <a:pt x="0" y="20"/>
                      </a:lnTo>
                      <a:lnTo>
                        <a:pt x="8" y="3"/>
                      </a:lnTo>
                      <a:lnTo>
                        <a:pt x="31" y="0"/>
                      </a:lnTo>
                      <a:lnTo>
                        <a:pt x="123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4146" name="Freeform 65"/>
                <p:cNvSpPr>
                  <a:spLocks/>
                </p:cNvSpPr>
                <p:nvPr/>
              </p:nvSpPr>
              <p:spPr bwMode="auto">
                <a:xfrm>
                  <a:off x="4869" y="1041"/>
                  <a:ext cx="18" cy="31"/>
                </a:xfrm>
                <a:custGeom>
                  <a:avLst/>
                  <a:gdLst>
                    <a:gd name="T0" fmla="*/ 18 w 54"/>
                    <a:gd name="T1" fmla="*/ 31 h 94"/>
                    <a:gd name="T2" fmla="*/ 0 w 54"/>
                    <a:gd name="T3" fmla="*/ 12 h 94"/>
                    <a:gd name="T4" fmla="*/ 2 w 54"/>
                    <a:gd name="T5" fmla="*/ 3 h 94"/>
                    <a:gd name="T6" fmla="*/ 10 w 54"/>
                    <a:gd name="T7" fmla="*/ 0 h 94"/>
                    <a:gd name="T8" fmla="*/ 15 w 54"/>
                    <a:gd name="T9" fmla="*/ 6 h 94"/>
                    <a:gd name="T10" fmla="*/ 18 w 54"/>
                    <a:gd name="T11" fmla="*/ 31 h 9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4" h="94">
                      <a:moveTo>
                        <a:pt x="54" y="94"/>
                      </a:moveTo>
                      <a:lnTo>
                        <a:pt x="0" y="35"/>
                      </a:lnTo>
                      <a:lnTo>
                        <a:pt x="5" y="9"/>
                      </a:lnTo>
                      <a:lnTo>
                        <a:pt x="31" y="0"/>
                      </a:lnTo>
                      <a:lnTo>
                        <a:pt x="46" y="18"/>
                      </a:lnTo>
                      <a:lnTo>
                        <a:pt x="54" y="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4147" name="Freeform 66"/>
                <p:cNvSpPr>
                  <a:spLocks/>
                </p:cNvSpPr>
                <p:nvPr/>
              </p:nvSpPr>
              <p:spPr bwMode="auto">
                <a:xfrm>
                  <a:off x="4927" y="1033"/>
                  <a:ext cx="15" cy="38"/>
                </a:xfrm>
                <a:custGeom>
                  <a:avLst/>
                  <a:gdLst>
                    <a:gd name="T0" fmla="*/ 2 w 46"/>
                    <a:gd name="T1" fmla="*/ 38 h 114"/>
                    <a:gd name="T2" fmla="*/ 0 w 46"/>
                    <a:gd name="T3" fmla="*/ 10 h 114"/>
                    <a:gd name="T4" fmla="*/ 8 w 46"/>
                    <a:gd name="T5" fmla="*/ 0 h 114"/>
                    <a:gd name="T6" fmla="*/ 15 w 46"/>
                    <a:gd name="T7" fmla="*/ 4 h 114"/>
                    <a:gd name="T8" fmla="*/ 14 w 46"/>
                    <a:gd name="T9" fmla="*/ 12 h 114"/>
                    <a:gd name="T10" fmla="*/ 2 w 46"/>
                    <a:gd name="T11" fmla="*/ 38 h 1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6" h="114">
                      <a:moveTo>
                        <a:pt x="7" y="114"/>
                      </a:moveTo>
                      <a:lnTo>
                        <a:pt x="0" y="29"/>
                      </a:lnTo>
                      <a:lnTo>
                        <a:pt x="25" y="0"/>
                      </a:lnTo>
                      <a:lnTo>
                        <a:pt x="46" y="12"/>
                      </a:lnTo>
                      <a:lnTo>
                        <a:pt x="43" y="35"/>
                      </a:lnTo>
                      <a:lnTo>
                        <a:pt x="7" y="1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4148" name="Freeform 67"/>
                <p:cNvSpPr>
                  <a:spLocks/>
                </p:cNvSpPr>
                <p:nvPr/>
              </p:nvSpPr>
              <p:spPr bwMode="auto">
                <a:xfrm>
                  <a:off x="4958" y="1062"/>
                  <a:ext cx="37" cy="24"/>
                </a:xfrm>
                <a:custGeom>
                  <a:avLst/>
                  <a:gdLst>
                    <a:gd name="T0" fmla="*/ 0 w 110"/>
                    <a:gd name="T1" fmla="*/ 24 h 71"/>
                    <a:gd name="T2" fmla="*/ 28 w 110"/>
                    <a:gd name="T3" fmla="*/ 0 h 71"/>
                    <a:gd name="T4" fmla="*/ 37 w 110"/>
                    <a:gd name="T5" fmla="*/ 4 h 71"/>
                    <a:gd name="T6" fmla="*/ 36 w 110"/>
                    <a:gd name="T7" fmla="*/ 13 h 71"/>
                    <a:gd name="T8" fmla="*/ 31 w 110"/>
                    <a:gd name="T9" fmla="*/ 16 h 71"/>
                    <a:gd name="T10" fmla="*/ 0 w 110"/>
                    <a:gd name="T11" fmla="*/ 24 h 7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10" h="71">
                      <a:moveTo>
                        <a:pt x="0" y="71"/>
                      </a:moveTo>
                      <a:lnTo>
                        <a:pt x="82" y="0"/>
                      </a:lnTo>
                      <a:lnTo>
                        <a:pt x="110" y="13"/>
                      </a:lnTo>
                      <a:lnTo>
                        <a:pt x="108" y="37"/>
                      </a:lnTo>
                      <a:lnTo>
                        <a:pt x="93" y="48"/>
                      </a:lnTo>
                      <a:lnTo>
                        <a:pt x="0" y="7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E"/>
                </a:p>
              </p:txBody>
            </p:sp>
          </p:grpSp>
          <p:grpSp>
            <p:nvGrpSpPr>
              <p:cNvPr id="4137" name="Group 68"/>
              <p:cNvGrpSpPr>
                <a:grpSpLocks/>
              </p:cNvGrpSpPr>
              <p:nvPr/>
            </p:nvGrpSpPr>
            <p:grpSpPr bwMode="auto">
              <a:xfrm>
                <a:off x="4784" y="1088"/>
                <a:ext cx="306" cy="874"/>
                <a:chOff x="4784" y="1088"/>
                <a:chExt cx="306" cy="874"/>
              </a:xfrm>
            </p:grpSpPr>
            <p:sp>
              <p:nvSpPr>
                <p:cNvPr id="4138" name="Freeform 69"/>
                <p:cNvSpPr>
                  <a:spLocks/>
                </p:cNvSpPr>
                <p:nvPr/>
              </p:nvSpPr>
              <p:spPr bwMode="auto">
                <a:xfrm>
                  <a:off x="4839" y="1232"/>
                  <a:ext cx="154" cy="152"/>
                </a:xfrm>
                <a:custGeom>
                  <a:avLst/>
                  <a:gdLst>
                    <a:gd name="T0" fmla="*/ 100 w 460"/>
                    <a:gd name="T1" fmla="*/ 44 h 456"/>
                    <a:gd name="T2" fmla="*/ 82 w 460"/>
                    <a:gd name="T3" fmla="*/ 15 h 456"/>
                    <a:gd name="T4" fmla="*/ 63 w 460"/>
                    <a:gd name="T5" fmla="*/ 0 h 456"/>
                    <a:gd name="T6" fmla="*/ 40 w 460"/>
                    <a:gd name="T7" fmla="*/ 0 h 456"/>
                    <a:gd name="T8" fmla="*/ 15 w 460"/>
                    <a:gd name="T9" fmla="*/ 10 h 456"/>
                    <a:gd name="T10" fmla="*/ 4 w 460"/>
                    <a:gd name="T11" fmla="*/ 27 h 456"/>
                    <a:gd name="T12" fmla="*/ 0 w 460"/>
                    <a:gd name="T13" fmla="*/ 50 h 456"/>
                    <a:gd name="T14" fmla="*/ 4 w 460"/>
                    <a:gd name="T15" fmla="*/ 80 h 456"/>
                    <a:gd name="T16" fmla="*/ 19 w 460"/>
                    <a:gd name="T17" fmla="*/ 114 h 456"/>
                    <a:gd name="T18" fmla="*/ 46 w 460"/>
                    <a:gd name="T19" fmla="*/ 137 h 456"/>
                    <a:gd name="T20" fmla="*/ 66 w 460"/>
                    <a:gd name="T21" fmla="*/ 148 h 456"/>
                    <a:gd name="T22" fmla="*/ 87 w 460"/>
                    <a:gd name="T23" fmla="*/ 152 h 456"/>
                    <a:gd name="T24" fmla="*/ 104 w 460"/>
                    <a:gd name="T25" fmla="*/ 146 h 456"/>
                    <a:gd name="T26" fmla="*/ 114 w 460"/>
                    <a:gd name="T27" fmla="*/ 137 h 456"/>
                    <a:gd name="T28" fmla="*/ 120 w 460"/>
                    <a:gd name="T29" fmla="*/ 114 h 456"/>
                    <a:gd name="T30" fmla="*/ 118 w 460"/>
                    <a:gd name="T31" fmla="*/ 88 h 456"/>
                    <a:gd name="T32" fmla="*/ 112 w 460"/>
                    <a:gd name="T33" fmla="*/ 65 h 456"/>
                    <a:gd name="T34" fmla="*/ 150 w 460"/>
                    <a:gd name="T35" fmla="*/ 44 h 456"/>
                    <a:gd name="T36" fmla="*/ 154 w 460"/>
                    <a:gd name="T37" fmla="*/ 35 h 456"/>
                    <a:gd name="T38" fmla="*/ 150 w 460"/>
                    <a:gd name="T39" fmla="*/ 30 h 456"/>
                    <a:gd name="T40" fmla="*/ 108 w 460"/>
                    <a:gd name="T41" fmla="*/ 55 h 456"/>
                    <a:gd name="T42" fmla="*/ 100 w 460"/>
                    <a:gd name="T43" fmla="*/ 44 h 45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460" h="456">
                      <a:moveTo>
                        <a:pt x="300" y="132"/>
                      </a:moveTo>
                      <a:lnTo>
                        <a:pt x="244" y="46"/>
                      </a:lnTo>
                      <a:lnTo>
                        <a:pt x="187" y="0"/>
                      </a:lnTo>
                      <a:lnTo>
                        <a:pt x="119" y="0"/>
                      </a:lnTo>
                      <a:lnTo>
                        <a:pt x="45" y="29"/>
                      </a:lnTo>
                      <a:lnTo>
                        <a:pt x="11" y="80"/>
                      </a:lnTo>
                      <a:lnTo>
                        <a:pt x="0" y="149"/>
                      </a:lnTo>
                      <a:lnTo>
                        <a:pt x="11" y="240"/>
                      </a:lnTo>
                      <a:lnTo>
                        <a:pt x="56" y="343"/>
                      </a:lnTo>
                      <a:lnTo>
                        <a:pt x="136" y="411"/>
                      </a:lnTo>
                      <a:lnTo>
                        <a:pt x="198" y="445"/>
                      </a:lnTo>
                      <a:lnTo>
                        <a:pt x="261" y="456"/>
                      </a:lnTo>
                      <a:lnTo>
                        <a:pt x="312" y="439"/>
                      </a:lnTo>
                      <a:lnTo>
                        <a:pt x="340" y="411"/>
                      </a:lnTo>
                      <a:lnTo>
                        <a:pt x="358" y="343"/>
                      </a:lnTo>
                      <a:lnTo>
                        <a:pt x="352" y="263"/>
                      </a:lnTo>
                      <a:lnTo>
                        <a:pt x="334" y="195"/>
                      </a:lnTo>
                      <a:lnTo>
                        <a:pt x="448" y="132"/>
                      </a:lnTo>
                      <a:lnTo>
                        <a:pt x="460" y="104"/>
                      </a:lnTo>
                      <a:lnTo>
                        <a:pt x="448" y="91"/>
                      </a:lnTo>
                      <a:lnTo>
                        <a:pt x="323" y="166"/>
                      </a:lnTo>
                      <a:lnTo>
                        <a:pt x="300" y="1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4139" name="Freeform 70"/>
                <p:cNvSpPr>
                  <a:spLocks/>
                </p:cNvSpPr>
                <p:nvPr/>
              </p:nvSpPr>
              <p:spPr bwMode="auto">
                <a:xfrm>
                  <a:off x="4949" y="1088"/>
                  <a:ext cx="137" cy="340"/>
                </a:xfrm>
                <a:custGeom>
                  <a:avLst/>
                  <a:gdLst>
                    <a:gd name="T0" fmla="*/ 38 w 410"/>
                    <a:gd name="T1" fmla="*/ 287 h 1020"/>
                    <a:gd name="T2" fmla="*/ 13 w 410"/>
                    <a:gd name="T3" fmla="*/ 306 h 1020"/>
                    <a:gd name="T4" fmla="*/ 6 w 410"/>
                    <a:gd name="T5" fmla="*/ 312 h 1020"/>
                    <a:gd name="T6" fmla="*/ 0 w 410"/>
                    <a:gd name="T7" fmla="*/ 325 h 1020"/>
                    <a:gd name="T8" fmla="*/ 7 w 410"/>
                    <a:gd name="T9" fmla="*/ 338 h 1020"/>
                    <a:gd name="T10" fmla="*/ 15 w 410"/>
                    <a:gd name="T11" fmla="*/ 340 h 1020"/>
                    <a:gd name="T12" fmla="*/ 38 w 410"/>
                    <a:gd name="T13" fmla="*/ 332 h 1020"/>
                    <a:gd name="T14" fmla="*/ 72 w 410"/>
                    <a:gd name="T15" fmla="*/ 306 h 1020"/>
                    <a:gd name="T16" fmla="*/ 103 w 410"/>
                    <a:gd name="T17" fmla="*/ 274 h 1020"/>
                    <a:gd name="T18" fmla="*/ 135 w 410"/>
                    <a:gd name="T19" fmla="*/ 237 h 1020"/>
                    <a:gd name="T20" fmla="*/ 137 w 410"/>
                    <a:gd name="T21" fmla="*/ 222 h 1020"/>
                    <a:gd name="T22" fmla="*/ 137 w 410"/>
                    <a:gd name="T23" fmla="*/ 181 h 1020"/>
                    <a:gd name="T24" fmla="*/ 127 w 410"/>
                    <a:gd name="T25" fmla="*/ 116 h 1020"/>
                    <a:gd name="T26" fmla="*/ 133 w 410"/>
                    <a:gd name="T27" fmla="*/ 78 h 1020"/>
                    <a:gd name="T28" fmla="*/ 137 w 410"/>
                    <a:gd name="T29" fmla="*/ 63 h 1020"/>
                    <a:gd name="T30" fmla="*/ 131 w 410"/>
                    <a:gd name="T31" fmla="*/ 55 h 1020"/>
                    <a:gd name="T32" fmla="*/ 118 w 410"/>
                    <a:gd name="T33" fmla="*/ 48 h 1020"/>
                    <a:gd name="T34" fmla="*/ 108 w 410"/>
                    <a:gd name="T35" fmla="*/ 42 h 1020"/>
                    <a:gd name="T36" fmla="*/ 114 w 410"/>
                    <a:gd name="T37" fmla="*/ 8 h 1020"/>
                    <a:gd name="T38" fmla="*/ 110 w 410"/>
                    <a:gd name="T39" fmla="*/ 0 h 1020"/>
                    <a:gd name="T40" fmla="*/ 103 w 410"/>
                    <a:gd name="T41" fmla="*/ 2 h 1020"/>
                    <a:gd name="T42" fmla="*/ 99 w 410"/>
                    <a:gd name="T43" fmla="*/ 46 h 1020"/>
                    <a:gd name="T44" fmla="*/ 95 w 410"/>
                    <a:gd name="T45" fmla="*/ 57 h 1020"/>
                    <a:gd name="T46" fmla="*/ 93 w 410"/>
                    <a:gd name="T47" fmla="*/ 65 h 1020"/>
                    <a:gd name="T48" fmla="*/ 78 w 410"/>
                    <a:gd name="T49" fmla="*/ 59 h 1020"/>
                    <a:gd name="T50" fmla="*/ 66 w 410"/>
                    <a:gd name="T51" fmla="*/ 59 h 1020"/>
                    <a:gd name="T52" fmla="*/ 66 w 410"/>
                    <a:gd name="T53" fmla="*/ 67 h 1020"/>
                    <a:gd name="T54" fmla="*/ 74 w 410"/>
                    <a:gd name="T55" fmla="*/ 73 h 1020"/>
                    <a:gd name="T56" fmla="*/ 88 w 410"/>
                    <a:gd name="T57" fmla="*/ 73 h 1020"/>
                    <a:gd name="T58" fmla="*/ 97 w 410"/>
                    <a:gd name="T59" fmla="*/ 80 h 1020"/>
                    <a:gd name="T60" fmla="*/ 105 w 410"/>
                    <a:gd name="T61" fmla="*/ 93 h 1020"/>
                    <a:gd name="T62" fmla="*/ 112 w 410"/>
                    <a:gd name="T63" fmla="*/ 114 h 1020"/>
                    <a:gd name="T64" fmla="*/ 118 w 410"/>
                    <a:gd name="T65" fmla="*/ 156 h 1020"/>
                    <a:gd name="T66" fmla="*/ 118 w 410"/>
                    <a:gd name="T67" fmla="*/ 194 h 1020"/>
                    <a:gd name="T68" fmla="*/ 114 w 410"/>
                    <a:gd name="T69" fmla="*/ 224 h 1020"/>
                    <a:gd name="T70" fmla="*/ 106 w 410"/>
                    <a:gd name="T71" fmla="*/ 237 h 1020"/>
                    <a:gd name="T72" fmla="*/ 80 w 410"/>
                    <a:gd name="T73" fmla="*/ 257 h 1020"/>
                    <a:gd name="T74" fmla="*/ 51 w 410"/>
                    <a:gd name="T75" fmla="*/ 274 h 1020"/>
                    <a:gd name="T76" fmla="*/ 38 w 410"/>
                    <a:gd name="T77" fmla="*/ 287 h 1020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410" h="1020">
                      <a:moveTo>
                        <a:pt x="113" y="861"/>
                      </a:moveTo>
                      <a:lnTo>
                        <a:pt x="39" y="917"/>
                      </a:lnTo>
                      <a:lnTo>
                        <a:pt x="17" y="935"/>
                      </a:lnTo>
                      <a:lnTo>
                        <a:pt x="0" y="975"/>
                      </a:lnTo>
                      <a:lnTo>
                        <a:pt x="22" y="1014"/>
                      </a:lnTo>
                      <a:lnTo>
                        <a:pt x="45" y="1020"/>
                      </a:lnTo>
                      <a:lnTo>
                        <a:pt x="113" y="997"/>
                      </a:lnTo>
                      <a:lnTo>
                        <a:pt x="216" y="917"/>
                      </a:lnTo>
                      <a:lnTo>
                        <a:pt x="307" y="822"/>
                      </a:lnTo>
                      <a:lnTo>
                        <a:pt x="404" y="712"/>
                      </a:lnTo>
                      <a:lnTo>
                        <a:pt x="410" y="667"/>
                      </a:lnTo>
                      <a:lnTo>
                        <a:pt x="410" y="542"/>
                      </a:lnTo>
                      <a:lnTo>
                        <a:pt x="381" y="349"/>
                      </a:lnTo>
                      <a:lnTo>
                        <a:pt x="398" y="235"/>
                      </a:lnTo>
                      <a:lnTo>
                        <a:pt x="410" y="189"/>
                      </a:lnTo>
                      <a:lnTo>
                        <a:pt x="393" y="166"/>
                      </a:lnTo>
                      <a:lnTo>
                        <a:pt x="352" y="144"/>
                      </a:lnTo>
                      <a:lnTo>
                        <a:pt x="324" y="127"/>
                      </a:lnTo>
                      <a:lnTo>
                        <a:pt x="341" y="24"/>
                      </a:lnTo>
                      <a:lnTo>
                        <a:pt x="330" y="0"/>
                      </a:lnTo>
                      <a:lnTo>
                        <a:pt x="307" y="7"/>
                      </a:lnTo>
                      <a:lnTo>
                        <a:pt x="296" y="138"/>
                      </a:lnTo>
                      <a:lnTo>
                        <a:pt x="285" y="172"/>
                      </a:lnTo>
                      <a:lnTo>
                        <a:pt x="279" y="194"/>
                      </a:lnTo>
                      <a:lnTo>
                        <a:pt x="233" y="177"/>
                      </a:lnTo>
                      <a:lnTo>
                        <a:pt x="199" y="177"/>
                      </a:lnTo>
                      <a:lnTo>
                        <a:pt x="199" y="200"/>
                      </a:lnTo>
                      <a:lnTo>
                        <a:pt x="222" y="218"/>
                      </a:lnTo>
                      <a:lnTo>
                        <a:pt x="262" y="218"/>
                      </a:lnTo>
                      <a:lnTo>
                        <a:pt x="290" y="240"/>
                      </a:lnTo>
                      <a:lnTo>
                        <a:pt x="313" y="280"/>
                      </a:lnTo>
                      <a:lnTo>
                        <a:pt x="335" y="343"/>
                      </a:lnTo>
                      <a:lnTo>
                        <a:pt x="352" y="468"/>
                      </a:lnTo>
                      <a:lnTo>
                        <a:pt x="352" y="582"/>
                      </a:lnTo>
                      <a:lnTo>
                        <a:pt x="341" y="673"/>
                      </a:lnTo>
                      <a:lnTo>
                        <a:pt x="318" y="712"/>
                      </a:lnTo>
                      <a:lnTo>
                        <a:pt x="238" y="770"/>
                      </a:lnTo>
                      <a:lnTo>
                        <a:pt x="153" y="822"/>
                      </a:lnTo>
                      <a:lnTo>
                        <a:pt x="113" y="8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4140" name="Freeform 71"/>
                <p:cNvSpPr>
                  <a:spLocks/>
                </p:cNvSpPr>
                <p:nvPr/>
              </p:nvSpPr>
              <p:spPr bwMode="auto">
                <a:xfrm>
                  <a:off x="4784" y="1401"/>
                  <a:ext cx="124" cy="205"/>
                </a:xfrm>
                <a:custGeom>
                  <a:avLst/>
                  <a:gdLst>
                    <a:gd name="T0" fmla="*/ 124 w 371"/>
                    <a:gd name="T1" fmla="*/ 6 h 615"/>
                    <a:gd name="T2" fmla="*/ 110 w 371"/>
                    <a:gd name="T3" fmla="*/ 0 h 615"/>
                    <a:gd name="T4" fmla="*/ 82 w 371"/>
                    <a:gd name="T5" fmla="*/ 2 h 615"/>
                    <a:gd name="T6" fmla="*/ 57 w 371"/>
                    <a:gd name="T7" fmla="*/ 21 h 615"/>
                    <a:gd name="T8" fmla="*/ 21 w 371"/>
                    <a:gd name="T9" fmla="*/ 61 h 615"/>
                    <a:gd name="T10" fmla="*/ 2 w 371"/>
                    <a:gd name="T11" fmla="*/ 93 h 615"/>
                    <a:gd name="T12" fmla="*/ 0 w 371"/>
                    <a:gd name="T13" fmla="*/ 104 h 615"/>
                    <a:gd name="T14" fmla="*/ 9 w 371"/>
                    <a:gd name="T15" fmla="*/ 125 h 615"/>
                    <a:gd name="T16" fmla="*/ 30 w 371"/>
                    <a:gd name="T17" fmla="*/ 135 h 615"/>
                    <a:gd name="T18" fmla="*/ 57 w 371"/>
                    <a:gd name="T19" fmla="*/ 146 h 615"/>
                    <a:gd name="T20" fmla="*/ 78 w 371"/>
                    <a:gd name="T21" fmla="*/ 152 h 615"/>
                    <a:gd name="T22" fmla="*/ 87 w 371"/>
                    <a:gd name="T23" fmla="*/ 162 h 615"/>
                    <a:gd name="T24" fmla="*/ 82 w 371"/>
                    <a:gd name="T25" fmla="*/ 175 h 615"/>
                    <a:gd name="T26" fmla="*/ 67 w 371"/>
                    <a:gd name="T27" fmla="*/ 190 h 615"/>
                    <a:gd name="T28" fmla="*/ 47 w 371"/>
                    <a:gd name="T29" fmla="*/ 192 h 615"/>
                    <a:gd name="T30" fmla="*/ 34 w 371"/>
                    <a:gd name="T31" fmla="*/ 186 h 615"/>
                    <a:gd name="T32" fmla="*/ 26 w 371"/>
                    <a:gd name="T33" fmla="*/ 192 h 615"/>
                    <a:gd name="T34" fmla="*/ 28 w 371"/>
                    <a:gd name="T35" fmla="*/ 199 h 615"/>
                    <a:gd name="T36" fmla="*/ 44 w 371"/>
                    <a:gd name="T37" fmla="*/ 205 h 615"/>
                    <a:gd name="T38" fmla="*/ 67 w 371"/>
                    <a:gd name="T39" fmla="*/ 205 h 615"/>
                    <a:gd name="T40" fmla="*/ 87 w 371"/>
                    <a:gd name="T41" fmla="*/ 199 h 615"/>
                    <a:gd name="T42" fmla="*/ 99 w 371"/>
                    <a:gd name="T43" fmla="*/ 192 h 615"/>
                    <a:gd name="T44" fmla="*/ 107 w 371"/>
                    <a:gd name="T45" fmla="*/ 178 h 615"/>
                    <a:gd name="T46" fmla="*/ 110 w 371"/>
                    <a:gd name="T47" fmla="*/ 163 h 615"/>
                    <a:gd name="T48" fmla="*/ 101 w 371"/>
                    <a:gd name="T49" fmla="*/ 150 h 615"/>
                    <a:gd name="T50" fmla="*/ 78 w 371"/>
                    <a:gd name="T51" fmla="*/ 140 h 615"/>
                    <a:gd name="T52" fmla="*/ 51 w 371"/>
                    <a:gd name="T53" fmla="*/ 133 h 615"/>
                    <a:gd name="T54" fmla="*/ 28 w 371"/>
                    <a:gd name="T55" fmla="*/ 120 h 615"/>
                    <a:gd name="T56" fmla="*/ 23 w 371"/>
                    <a:gd name="T57" fmla="*/ 108 h 615"/>
                    <a:gd name="T58" fmla="*/ 26 w 371"/>
                    <a:gd name="T59" fmla="*/ 88 h 615"/>
                    <a:gd name="T60" fmla="*/ 44 w 371"/>
                    <a:gd name="T61" fmla="*/ 61 h 615"/>
                    <a:gd name="T62" fmla="*/ 65 w 371"/>
                    <a:gd name="T63" fmla="*/ 45 h 615"/>
                    <a:gd name="T64" fmla="*/ 97 w 371"/>
                    <a:gd name="T65" fmla="*/ 34 h 615"/>
                    <a:gd name="T66" fmla="*/ 124 w 371"/>
                    <a:gd name="T67" fmla="*/ 29 h 615"/>
                    <a:gd name="T68" fmla="*/ 124 w 371"/>
                    <a:gd name="T69" fmla="*/ 13 h 615"/>
                    <a:gd name="T70" fmla="*/ 124 w 371"/>
                    <a:gd name="T71" fmla="*/ 6 h 61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371" h="615">
                      <a:moveTo>
                        <a:pt x="371" y="17"/>
                      </a:moveTo>
                      <a:lnTo>
                        <a:pt x="330" y="0"/>
                      </a:lnTo>
                      <a:lnTo>
                        <a:pt x="244" y="6"/>
                      </a:lnTo>
                      <a:lnTo>
                        <a:pt x="170" y="63"/>
                      </a:lnTo>
                      <a:lnTo>
                        <a:pt x="62" y="183"/>
                      </a:lnTo>
                      <a:lnTo>
                        <a:pt x="6" y="279"/>
                      </a:lnTo>
                      <a:lnTo>
                        <a:pt x="0" y="313"/>
                      </a:lnTo>
                      <a:lnTo>
                        <a:pt x="28" y="376"/>
                      </a:lnTo>
                      <a:lnTo>
                        <a:pt x="90" y="405"/>
                      </a:lnTo>
                      <a:lnTo>
                        <a:pt x="170" y="438"/>
                      </a:lnTo>
                      <a:lnTo>
                        <a:pt x="233" y="455"/>
                      </a:lnTo>
                      <a:lnTo>
                        <a:pt x="261" y="485"/>
                      </a:lnTo>
                      <a:lnTo>
                        <a:pt x="244" y="524"/>
                      </a:lnTo>
                      <a:lnTo>
                        <a:pt x="199" y="570"/>
                      </a:lnTo>
                      <a:lnTo>
                        <a:pt x="142" y="576"/>
                      </a:lnTo>
                      <a:lnTo>
                        <a:pt x="103" y="558"/>
                      </a:lnTo>
                      <a:lnTo>
                        <a:pt x="79" y="576"/>
                      </a:lnTo>
                      <a:lnTo>
                        <a:pt x="84" y="598"/>
                      </a:lnTo>
                      <a:lnTo>
                        <a:pt x="131" y="615"/>
                      </a:lnTo>
                      <a:lnTo>
                        <a:pt x="199" y="615"/>
                      </a:lnTo>
                      <a:lnTo>
                        <a:pt x="261" y="598"/>
                      </a:lnTo>
                      <a:lnTo>
                        <a:pt x="296" y="576"/>
                      </a:lnTo>
                      <a:lnTo>
                        <a:pt x="319" y="535"/>
                      </a:lnTo>
                      <a:lnTo>
                        <a:pt x="330" y="490"/>
                      </a:lnTo>
                      <a:lnTo>
                        <a:pt x="302" y="450"/>
                      </a:lnTo>
                      <a:lnTo>
                        <a:pt x="233" y="421"/>
                      </a:lnTo>
                      <a:lnTo>
                        <a:pt x="153" y="399"/>
                      </a:lnTo>
                      <a:lnTo>
                        <a:pt x="84" y="359"/>
                      </a:lnTo>
                      <a:lnTo>
                        <a:pt x="68" y="325"/>
                      </a:lnTo>
                      <a:lnTo>
                        <a:pt x="79" y="263"/>
                      </a:lnTo>
                      <a:lnTo>
                        <a:pt x="131" y="183"/>
                      </a:lnTo>
                      <a:lnTo>
                        <a:pt x="194" y="136"/>
                      </a:lnTo>
                      <a:lnTo>
                        <a:pt x="291" y="103"/>
                      </a:lnTo>
                      <a:lnTo>
                        <a:pt x="371" y="86"/>
                      </a:lnTo>
                      <a:lnTo>
                        <a:pt x="371" y="40"/>
                      </a:lnTo>
                      <a:lnTo>
                        <a:pt x="371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4141" name="Freeform 72"/>
                <p:cNvSpPr>
                  <a:spLocks/>
                </p:cNvSpPr>
                <p:nvPr/>
              </p:nvSpPr>
              <p:spPr bwMode="auto">
                <a:xfrm>
                  <a:off x="4885" y="1392"/>
                  <a:ext cx="115" cy="252"/>
                </a:xfrm>
                <a:custGeom>
                  <a:avLst/>
                  <a:gdLst>
                    <a:gd name="T0" fmla="*/ 100 w 347"/>
                    <a:gd name="T1" fmla="*/ 80 h 757"/>
                    <a:gd name="T2" fmla="*/ 88 w 347"/>
                    <a:gd name="T3" fmla="*/ 32 h 757"/>
                    <a:gd name="T4" fmla="*/ 75 w 347"/>
                    <a:gd name="T5" fmla="*/ 9 h 757"/>
                    <a:gd name="T6" fmla="*/ 47 w 347"/>
                    <a:gd name="T7" fmla="*/ 0 h 757"/>
                    <a:gd name="T8" fmla="*/ 19 w 347"/>
                    <a:gd name="T9" fmla="*/ 4 h 757"/>
                    <a:gd name="T10" fmla="*/ 6 w 347"/>
                    <a:gd name="T11" fmla="*/ 29 h 757"/>
                    <a:gd name="T12" fmla="*/ 7 w 347"/>
                    <a:gd name="T13" fmla="*/ 59 h 757"/>
                    <a:gd name="T14" fmla="*/ 15 w 347"/>
                    <a:gd name="T15" fmla="*/ 108 h 757"/>
                    <a:gd name="T16" fmla="*/ 15 w 347"/>
                    <a:gd name="T17" fmla="*/ 151 h 757"/>
                    <a:gd name="T18" fmla="*/ 6 w 347"/>
                    <a:gd name="T19" fmla="*/ 189 h 757"/>
                    <a:gd name="T20" fmla="*/ 0 w 347"/>
                    <a:gd name="T21" fmla="*/ 210 h 757"/>
                    <a:gd name="T22" fmla="*/ 4 w 347"/>
                    <a:gd name="T23" fmla="*/ 229 h 757"/>
                    <a:gd name="T24" fmla="*/ 17 w 347"/>
                    <a:gd name="T25" fmla="*/ 239 h 757"/>
                    <a:gd name="T26" fmla="*/ 34 w 347"/>
                    <a:gd name="T27" fmla="*/ 248 h 757"/>
                    <a:gd name="T28" fmla="*/ 51 w 347"/>
                    <a:gd name="T29" fmla="*/ 252 h 757"/>
                    <a:gd name="T30" fmla="*/ 72 w 347"/>
                    <a:gd name="T31" fmla="*/ 252 h 757"/>
                    <a:gd name="T32" fmla="*/ 96 w 347"/>
                    <a:gd name="T33" fmla="*/ 233 h 757"/>
                    <a:gd name="T34" fmla="*/ 115 w 347"/>
                    <a:gd name="T35" fmla="*/ 193 h 757"/>
                    <a:gd name="T36" fmla="*/ 113 w 347"/>
                    <a:gd name="T37" fmla="*/ 157 h 757"/>
                    <a:gd name="T38" fmla="*/ 102 w 347"/>
                    <a:gd name="T39" fmla="*/ 116 h 757"/>
                    <a:gd name="T40" fmla="*/ 100 w 347"/>
                    <a:gd name="T41" fmla="*/ 80 h 75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347" h="757">
                      <a:moveTo>
                        <a:pt x="302" y="239"/>
                      </a:moveTo>
                      <a:lnTo>
                        <a:pt x="267" y="97"/>
                      </a:lnTo>
                      <a:lnTo>
                        <a:pt x="227" y="28"/>
                      </a:lnTo>
                      <a:lnTo>
                        <a:pt x="142" y="0"/>
                      </a:lnTo>
                      <a:lnTo>
                        <a:pt x="56" y="11"/>
                      </a:lnTo>
                      <a:lnTo>
                        <a:pt x="17" y="86"/>
                      </a:lnTo>
                      <a:lnTo>
                        <a:pt x="22" y="177"/>
                      </a:lnTo>
                      <a:lnTo>
                        <a:pt x="45" y="324"/>
                      </a:lnTo>
                      <a:lnTo>
                        <a:pt x="45" y="455"/>
                      </a:lnTo>
                      <a:lnTo>
                        <a:pt x="17" y="569"/>
                      </a:lnTo>
                      <a:lnTo>
                        <a:pt x="0" y="632"/>
                      </a:lnTo>
                      <a:lnTo>
                        <a:pt x="11" y="688"/>
                      </a:lnTo>
                      <a:lnTo>
                        <a:pt x="51" y="718"/>
                      </a:lnTo>
                      <a:lnTo>
                        <a:pt x="102" y="746"/>
                      </a:lnTo>
                      <a:lnTo>
                        <a:pt x="153" y="757"/>
                      </a:lnTo>
                      <a:lnTo>
                        <a:pt x="216" y="757"/>
                      </a:lnTo>
                      <a:lnTo>
                        <a:pt x="290" y="700"/>
                      </a:lnTo>
                      <a:lnTo>
                        <a:pt x="347" y="580"/>
                      </a:lnTo>
                      <a:lnTo>
                        <a:pt x="341" y="472"/>
                      </a:lnTo>
                      <a:lnTo>
                        <a:pt x="307" y="347"/>
                      </a:lnTo>
                      <a:lnTo>
                        <a:pt x="302" y="2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4142" name="Freeform 73"/>
                <p:cNvSpPr>
                  <a:spLocks/>
                </p:cNvSpPr>
                <p:nvPr/>
              </p:nvSpPr>
              <p:spPr bwMode="auto">
                <a:xfrm>
                  <a:off x="4850" y="1597"/>
                  <a:ext cx="88" cy="365"/>
                </a:xfrm>
                <a:custGeom>
                  <a:avLst/>
                  <a:gdLst>
                    <a:gd name="T0" fmla="*/ 84 w 264"/>
                    <a:gd name="T1" fmla="*/ 6 h 1094"/>
                    <a:gd name="T2" fmla="*/ 61 w 264"/>
                    <a:gd name="T3" fmla="*/ 0 h 1094"/>
                    <a:gd name="T4" fmla="*/ 48 w 264"/>
                    <a:gd name="T5" fmla="*/ 6 h 1094"/>
                    <a:gd name="T6" fmla="*/ 42 w 264"/>
                    <a:gd name="T7" fmla="*/ 24 h 1094"/>
                    <a:gd name="T8" fmla="*/ 48 w 264"/>
                    <a:gd name="T9" fmla="*/ 129 h 1094"/>
                    <a:gd name="T10" fmla="*/ 48 w 264"/>
                    <a:gd name="T11" fmla="*/ 154 h 1094"/>
                    <a:gd name="T12" fmla="*/ 40 w 264"/>
                    <a:gd name="T13" fmla="*/ 200 h 1094"/>
                    <a:gd name="T14" fmla="*/ 38 w 264"/>
                    <a:gd name="T15" fmla="*/ 253 h 1094"/>
                    <a:gd name="T16" fmla="*/ 42 w 264"/>
                    <a:gd name="T17" fmla="*/ 279 h 1094"/>
                    <a:gd name="T18" fmla="*/ 38 w 264"/>
                    <a:gd name="T19" fmla="*/ 294 h 1094"/>
                    <a:gd name="T20" fmla="*/ 12 w 264"/>
                    <a:gd name="T21" fmla="*/ 317 h 1094"/>
                    <a:gd name="T22" fmla="*/ 0 w 264"/>
                    <a:gd name="T23" fmla="*/ 346 h 1094"/>
                    <a:gd name="T24" fmla="*/ 2 w 264"/>
                    <a:gd name="T25" fmla="*/ 355 h 1094"/>
                    <a:gd name="T26" fmla="*/ 23 w 264"/>
                    <a:gd name="T27" fmla="*/ 365 h 1094"/>
                    <a:gd name="T28" fmla="*/ 29 w 264"/>
                    <a:gd name="T29" fmla="*/ 361 h 1094"/>
                    <a:gd name="T30" fmla="*/ 31 w 264"/>
                    <a:gd name="T31" fmla="*/ 344 h 1094"/>
                    <a:gd name="T32" fmla="*/ 37 w 264"/>
                    <a:gd name="T33" fmla="*/ 319 h 1094"/>
                    <a:gd name="T34" fmla="*/ 46 w 264"/>
                    <a:gd name="T35" fmla="*/ 308 h 1094"/>
                    <a:gd name="T36" fmla="*/ 57 w 264"/>
                    <a:gd name="T37" fmla="*/ 300 h 1094"/>
                    <a:gd name="T38" fmla="*/ 67 w 264"/>
                    <a:gd name="T39" fmla="*/ 291 h 1094"/>
                    <a:gd name="T40" fmla="*/ 69 w 264"/>
                    <a:gd name="T41" fmla="*/ 283 h 1094"/>
                    <a:gd name="T42" fmla="*/ 63 w 264"/>
                    <a:gd name="T43" fmla="*/ 274 h 1094"/>
                    <a:gd name="T44" fmla="*/ 57 w 264"/>
                    <a:gd name="T45" fmla="*/ 268 h 1094"/>
                    <a:gd name="T46" fmla="*/ 53 w 264"/>
                    <a:gd name="T47" fmla="*/ 245 h 1094"/>
                    <a:gd name="T48" fmla="*/ 57 w 264"/>
                    <a:gd name="T49" fmla="*/ 197 h 1094"/>
                    <a:gd name="T50" fmla="*/ 71 w 264"/>
                    <a:gd name="T51" fmla="*/ 142 h 1094"/>
                    <a:gd name="T52" fmla="*/ 84 w 264"/>
                    <a:gd name="T53" fmla="*/ 98 h 1094"/>
                    <a:gd name="T54" fmla="*/ 88 w 264"/>
                    <a:gd name="T55" fmla="*/ 45 h 1094"/>
                    <a:gd name="T56" fmla="*/ 84 w 264"/>
                    <a:gd name="T57" fmla="*/ 6 h 109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264" h="1094">
                      <a:moveTo>
                        <a:pt x="251" y="17"/>
                      </a:moveTo>
                      <a:lnTo>
                        <a:pt x="184" y="0"/>
                      </a:lnTo>
                      <a:lnTo>
                        <a:pt x="143" y="17"/>
                      </a:lnTo>
                      <a:lnTo>
                        <a:pt x="126" y="73"/>
                      </a:lnTo>
                      <a:lnTo>
                        <a:pt x="143" y="386"/>
                      </a:lnTo>
                      <a:lnTo>
                        <a:pt x="143" y="461"/>
                      </a:lnTo>
                      <a:lnTo>
                        <a:pt x="121" y="598"/>
                      </a:lnTo>
                      <a:lnTo>
                        <a:pt x="115" y="757"/>
                      </a:lnTo>
                      <a:lnTo>
                        <a:pt x="126" y="837"/>
                      </a:lnTo>
                      <a:lnTo>
                        <a:pt x="115" y="882"/>
                      </a:lnTo>
                      <a:lnTo>
                        <a:pt x="35" y="951"/>
                      </a:lnTo>
                      <a:lnTo>
                        <a:pt x="0" y="1036"/>
                      </a:lnTo>
                      <a:lnTo>
                        <a:pt x="7" y="1065"/>
                      </a:lnTo>
                      <a:lnTo>
                        <a:pt x="69" y="1094"/>
                      </a:lnTo>
                      <a:lnTo>
                        <a:pt x="86" y="1081"/>
                      </a:lnTo>
                      <a:lnTo>
                        <a:pt x="93" y="1031"/>
                      </a:lnTo>
                      <a:lnTo>
                        <a:pt x="110" y="956"/>
                      </a:lnTo>
                      <a:lnTo>
                        <a:pt x="138" y="923"/>
                      </a:lnTo>
                      <a:lnTo>
                        <a:pt x="171" y="900"/>
                      </a:lnTo>
                      <a:lnTo>
                        <a:pt x="201" y="871"/>
                      </a:lnTo>
                      <a:lnTo>
                        <a:pt x="206" y="848"/>
                      </a:lnTo>
                      <a:lnTo>
                        <a:pt x="189" y="820"/>
                      </a:lnTo>
                      <a:lnTo>
                        <a:pt x="171" y="803"/>
                      </a:lnTo>
                      <a:lnTo>
                        <a:pt x="160" y="735"/>
                      </a:lnTo>
                      <a:lnTo>
                        <a:pt x="171" y="591"/>
                      </a:lnTo>
                      <a:lnTo>
                        <a:pt x="212" y="427"/>
                      </a:lnTo>
                      <a:lnTo>
                        <a:pt x="251" y="295"/>
                      </a:lnTo>
                      <a:lnTo>
                        <a:pt x="264" y="136"/>
                      </a:lnTo>
                      <a:lnTo>
                        <a:pt x="251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E"/>
                </a:p>
              </p:txBody>
            </p:sp>
            <p:sp>
              <p:nvSpPr>
                <p:cNvPr id="4143" name="Freeform 74"/>
                <p:cNvSpPr>
                  <a:spLocks/>
                </p:cNvSpPr>
                <p:nvPr/>
              </p:nvSpPr>
              <p:spPr bwMode="auto">
                <a:xfrm>
                  <a:off x="4945" y="1597"/>
                  <a:ext cx="145" cy="308"/>
                </a:xfrm>
                <a:custGeom>
                  <a:avLst/>
                  <a:gdLst>
                    <a:gd name="T0" fmla="*/ 48 w 433"/>
                    <a:gd name="T1" fmla="*/ 45 h 923"/>
                    <a:gd name="T2" fmla="*/ 44 w 433"/>
                    <a:gd name="T3" fmla="*/ 15 h 923"/>
                    <a:gd name="T4" fmla="*/ 27 w 433"/>
                    <a:gd name="T5" fmla="*/ 0 h 923"/>
                    <a:gd name="T6" fmla="*/ 2 w 433"/>
                    <a:gd name="T7" fmla="*/ 2 h 923"/>
                    <a:gd name="T8" fmla="*/ 0 w 433"/>
                    <a:gd name="T9" fmla="*/ 15 h 923"/>
                    <a:gd name="T10" fmla="*/ 2 w 433"/>
                    <a:gd name="T11" fmla="*/ 44 h 923"/>
                    <a:gd name="T12" fmla="*/ 15 w 433"/>
                    <a:gd name="T13" fmla="*/ 87 h 923"/>
                    <a:gd name="T14" fmla="*/ 25 w 433"/>
                    <a:gd name="T15" fmla="*/ 119 h 923"/>
                    <a:gd name="T16" fmla="*/ 36 w 433"/>
                    <a:gd name="T17" fmla="*/ 163 h 923"/>
                    <a:gd name="T18" fmla="*/ 40 w 433"/>
                    <a:gd name="T19" fmla="*/ 201 h 923"/>
                    <a:gd name="T20" fmla="*/ 40 w 433"/>
                    <a:gd name="T21" fmla="*/ 232 h 923"/>
                    <a:gd name="T22" fmla="*/ 34 w 433"/>
                    <a:gd name="T23" fmla="*/ 255 h 923"/>
                    <a:gd name="T24" fmla="*/ 29 w 433"/>
                    <a:gd name="T25" fmla="*/ 262 h 923"/>
                    <a:gd name="T26" fmla="*/ 29 w 433"/>
                    <a:gd name="T27" fmla="*/ 270 h 923"/>
                    <a:gd name="T28" fmla="*/ 36 w 433"/>
                    <a:gd name="T29" fmla="*/ 281 h 923"/>
                    <a:gd name="T30" fmla="*/ 50 w 433"/>
                    <a:gd name="T31" fmla="*/ 285 h 923"/>
                    <a:gd name="T32" fmla="*/ 71 w 433"/>
                    <a:gd name="T33" fmla="*/ 285 h 923"/>
                    <a:gd name="T34" fmla="*/ 109 w 433"/>
                    <a:gd name="T35" fmla="*/ 294 h 923"/>
                    <a:gd name="T36" fmla="*/ 120 w 433"/>
                    <a:gd name="T37" fmla="*/ 308 h 923"/>
                    <a:gd name="T38" fmla="*/ 137 w 433"/>
                    <a:gd name="T39" fmla="*/ 300 h 923"/>
                    <a:gd name="T40" fmla="*/ 145 w 433"/>
                    <a:gd name="T41" fmla="*/ 281 h 923"/>
                    <a:gd name="T42" fmla="*/ 137 w 433"/>
                    <a:gd name="T43" fmla="*/ 274 h 923"/>
                    <a:gd name="T44" fmla="*/ 105 w 433"/>
                    <a:gd name="T45" fmla="*/ 270 h 923"/>
                    <a:gd name="T46" fmla="*/ 69 w 433"/>
                    <a:gd name="T47" fmla="*/ 270 h 923"/>
                    <a:gd name="T48" fmla="*/ 53 w 433"/>
                    <a:gd name="T49" fmla="*/ 268 h 923"/>
                    <a:gd name="T50" fmla="*/ 50 w 433"/>
                    <a:gd name="T51" fmla="*/ 256 h 923"/>
                    <a:gd name="T52" fmla="*/ 53 w 433"/>
                    <a:gd name="T53" fmla="*/ 235 h 923"/>
                    <a:gd name="T54" fmla="*/ 56 w 433"/>
                    <a:gd name="T55" fmla="*/ 199 h 923"/>
                    <a:gd name="T56" fmla="*/ 52 w 433"/>
                    <a:gd name="T57" fmla="*/ 160 h 923"/>
                    <a:gd name="T58" fmla="*/ 46 w 433"/>
                    <a:gd name="T59" fmla="*/ 106 h 923"/>
                    <a:gd name="T60" fmla="*/ 48 w 433"/>
                    <a:gd name="T61" fmla="*/ 60 h 923"/>
                    <a:gd name="T62" fmla="*/ 48 w 433"/>
                    <a:gd name="T63" fmla="*/ 45 h 923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433" h="923">
                      <a:moveTo>
                        <a:pt x="142" y="136"/>
                      </a:moveTo>
                      <a:lnTo>
                        <a:pt x="131" y="45"/>
                      </a:lnTo>
                      <a:lnTo>
                        <a:pt x="80" y="0"/>
                      </a:lnTo>
                      <a:lnTo>
                        <a:pt x="6" y="6"/>
                      </a:lnTo>
                      <a:lnTo>
                        <a:pt x="0" y="45"/>
                      </a:lnTo>
                      <a:lnTo>
                        <a:pt x="6" y="131"/>
                      </a:lnTo>
                      <a:lnTo>
                        <a:pt x="45" y="261"/>
                      </a:lnTo>
                      <a:lnTo>
                        <a:pt x="75" y="358"/>
                      </a:lnTo>
                      <a:lnTo>
                        <a:pt x="108" y="489"/>
                      </a:lnTo>
                      <a:lnTo>
                        <a:pt x="120" y="603"/>
                      </a:lnTo>
                      <a:lnTo>
                        <a:pt x="120" y="694"/>
                      </a:lnTo>
                      <a:lnTo>
                        <a:pt x="103" y="763"/>
                      </a:lnTo>
                      <a:lnTo>
                        <a:pt x="86" y="785"/>
                      </a:lnTo>
                      <a:lnTo>
                        <a:pt x="86" y="808"/>
                      </a:lnTo>
                      <a:lnTo>
                        <a:pt x="108" y="843"/>
                      </a:lnTo>
                      <a:lnTo>
                        <a:pt x="148" y="854"/>
                      </a:lnTo>
                      <a:lnTo>
                        <a:pt x="211" y="854"/>
                      </a:lnTo>
                      <a:lnTo>
                        <a:pt x="325" y="882"/>
                      </a:lnTo>
                      <a:lnTo>
                        <a:pt x="359" y="923"/>
                      </a:lnTo>
                      <a:lnTo>
                        <a:pt x="410" y="899"/>
                      </a:lnTo>
                      <a:lnTo>
                        <a:pt x="433" y="843"/>
                      </a:lnTo>
                      <a:lnTo>
                        <a:pt x="410" y="820"/>
                      </a:lnTo>
                      <a:lnTo>
                        <a:pt x="313" y="808"/>
                      </a:lnTo>
                      <a:lnTo>
                        <a:pt x="205" y="808"/>
                      </a:lnTo>
                      <a:lnTo>
                        <a:pt x="159" y="802"/>
                      </a:lnTo>
                      <a:lnTo>
                        <a:pt x="148" y="768"/>
                      </a:lnTo>
                      <a:lnTo>
                        <a:pt x="159" y="705"/>
                      </a:lnTo>
                      <a:lnTo>
                        <a:pt x="166" y="597"/>
                      </a:lnTo>
                      <a:lnTo>
                        <a:pt x="154" y="478"/>
                      </a:lnTo>
                      <a:lnTo>
                        <a:pt x="137" y="319"/>
                      </a:lnTo>
                      <a:lnTo>
                        <a:pt x="142" y="181"/>
                      </a:lnTo>
                      <a:lnTo>
                        <a:pt x="142" y="1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E"/>
                </a:p>
              </p:txBody>
            </p:sp>
          </p:grpSp>
        </p:grp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 autoUpdateAnimBg="0"/>
      <p:bldP spid="5123" grpId="0" animBg="1" autoUpdateAnimBg="0"/>
      <p:bldP spid="5124" grpId="0" animBg="1" autoUpdateAnimBg="0"/>
      <p:bldP spid="5125" grpId="0" animBg="1" autoUpdateAnimBg="0"/>
      <p:bldP spid="5126" grpId="0" animBg="1" autoUpdateAnimBg="0"/>
      <p:bldP spid="5127" grpId="0" animBg="1" autoUpdateAnimBg="0"/>
      <p:bldP spid="5128" grpId="0" animBg="1" autoUpdateAnimBg="0"/>
      <p:bldP spid="5139" grpId="0" animBg="1" autoUpdateAnimBg="0"/>
      <p:bldP spid="5140" grpId="0" animBg="1" autoUpdateAnimBg="0"/>
      <p:bldP spid="5141" grpId="0" animBg="1" autoUpdateAnimBg="0"/>
      <p:bldP spid="5142" grpId="0" animBg="1" autoUpdateAnimBg="0"/>
      <p:bldP spid="5143" grpId="0" animBg="1" autoUpdateAnimBg="0"/>
      <p:bldP spid="5144" grpId="0" animBg="1" autoUpdateAnimBg="0"/>
      <p:bldP spid="5145" grpId="0" animBg="1" autoUpdateAnimBg="0"/>
      <p:bldP spid="5146" grpId="0" animBg="1"/>
      <p:bldP spid="51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81025" y="1381125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2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-1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695450" y="1381125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3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-2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809875" y="1381125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4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-2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924300" y="1381125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5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-3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038725" y="1381125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6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-2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153150" y="1381125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8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-2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267575" y="1381125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2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-4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grpSp>
        <p:nvGrpSpPr>
          <p:cNvPr id="6153" name="Group 9"/>
          <p:cNvGrpSpPr>
            <a:grpSpLocks/>
          </p:cNvGrpSpPr>
          <p:nvPr/>
        </p:nvGrpSpPr>
        <p:grpSpPr bwMode="auto">
          <a:xfrm>
            <a:off x="581025" y="573088"/>
            <a:ext cx="7800975" cy="808037"/>
            <a:chOff x="366" y="361"/>
            <a:chExt cx="4914" cy="509"/>
          </a:xfrm>
        </p:grpSpPr>
        <p:grpSp>
          <p:nvGrpSpPr>
            <p:cNvPr id="5154" name="Group 10"/>
            <p:cNvGrpSpPr>
              <a:grpSpLocks/>
            </p:cNvGrpSpPr>
            <p:nvPr/>
          </p:nvGrpSpPr>
          <p:grpSpPr bwMode="auto">
            <a:xfrm>
              <a:off x="366" y="614"/>
              <a:ext cx="4914" cy="256"/>
              <a:chOff x="516" y="1068"/>
              <a:chExt cx="4914" cy="256"/>
            </a:xfrm>
          </p:grpSpPr>
          <p:sp>
            <p:nvSpPr>
              <p:cNvPr id="6155" name="Text Box 11"/>
              <p:cNvSpPr txBox="1">
                <a:spLocks noChangeArrowheads="1"/>
              </p:cNvSpPr>
              <p:nvPr/>
            </p:nvSpPr>
            <p:spPr bwMode="auto">
              <a:xfrm>
                <a:off x="516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x 2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-3</a:t>
                </a:r>
                <a:endPara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6156" name="Text Box 12"/>
              <p:cNvSpPr txBox="1">
                <a:spLocks noChangeArrowheads="1"/>
              </p:cNvSpPr>
              <p:nvPr/>
            </p:nvSpPr>
            <p:spPr bwMode="auto">
              <a:xfrm>
                <a:off x="1218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3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4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x 3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-6</a:t>
                </a:r>
                <a:endPara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6157" name="Text Box 13"/>
              <p:cNvSpPr txBox="1">
                <a:spLocks noChangeArrowheads="1"/>
              </p:cNvSpPr>
              <p:nvPr/>
            </p:nvSpPr>
            <p:spPr bwMode="auto">
              <a:xfrm>
                <a:off x="1920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4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-4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x 4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2</a:t>
                </a:r>
                <a:endPara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6158" name="Text Box 14"/>
              <p:cNvSpPr txBox="1">
                <a:spLocks noChangeArrowheads="1"/>
              </p:cNvSpPr>
              <p:nvPr/>
            </p:nvSpPr>
            <p:spPr bwMode="auto">
              <a:xfrm>
                <a:off x="2622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5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  <a:sym typeface="Symbol" charset="0"/>
                  </a:rPr>
                  <a:t>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5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5</a:t>
                </a:r>
                <a:endPara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6159" name="Text Box 15"/>
              <p:cNvSpPr txBox="1">
                <a:spLocks noChangeArrowheads="1"/>
              </p:cNvSpPr>
              <p:nvPr/>
            </p:nvSpPr>
            <p:spPr bwMode="auto">
              <a:xfrm>
                <a:off x="3324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6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3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  <a:sym typeface="Symbol" charset="0"/>
                  </a:rPr>
                  <a:t>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6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5</a:t>
                </a:r>
              </a:p>
            </p:txBody>
          </p:sp>
          <p:sp>
            <p:nvSpPr>
              <p:cNvPr id="6160" name="Text Box 16"/>
              <p:cNvSpPr txBox="1">
                <a:spLocks noChangeArrowheads="1"/>
              </p:cNvSpPr>
              <p:nvPr/>
            </p:nvSpPr>
            <p:spPr bwMode="auto">
              <a:xfrm>
                <a:off x="4026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8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7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  <a:sym typeface="Symbol" charset="0"/>
                  </a:rPr>
                  <a:t>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8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9</a:t>
                </a:r>
              </a:p>
            </p:txBody>
          </p:sp>
          <p:sp>
            <p:nvSpPr>
              <p:cNvPr id="6161" name="Text Box 17"/>
              <p:cNvSpPr txBox="1">
                <a:spLocks noChangeArrowheads="1"/>
              </p:cNvSpPr>
              <p:nvPr/>
            </p:nvSpPr>
            <p:spPr bwMode="auto">
              <a:xfrm>
                <a:off x="4728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4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  <a:sym typeface="Symbol" charset="0"/>
                  </a:rPr>
                  <a:t>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 2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8</a:t>
                </a:r>
              </a:p>
            </p:txBody>
          </p:sp>
        </p:grpSp>
        <p:sp>
          <p:nvSpPr>
            <p:cNvPr id="6162" name="Text Box 18"/>
            <p:cNvSpPr txBox="1">
              <a:spLocks noChangeArrowheads="1"/>
            </p:cNvSpPr>
            <p:nvPr/>
          </p:nvSpPr>
          <p:spPr bwMode="auto">
            <a:xfrm>
              <a:off x="366" y="361"/>
              <a:ext cx="44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000">
                  <a:latin typeface="Comic Sans MS" charset="0"/>
                  <a:ea typeface="ＭＳ Ｐゴシック" charset="0"/>
                </a:rPr>
                <a:t>Write the following as a single exponent and </a:t>
              </a:r>
              <a:r>
                <a: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evaluate:</a:t>
              </a:r>
            </a:p>
          </p:txBody>
        </p:sp>
      </p:grpSp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581025" y="1787525"/>
          <a:ext cx="1114425" cy="938213"/>
        </p:xfrm>
        <a:graphic>
          <a:graphicData uri="http://schemas.openxmlformats.org/presentationml/2006/ole">
            <p:oleObj spid="_x0000_s5129" name="Equation" r:id="rId4" imgW="482391" imgH="406224" progId="Equation.DSMT4">
              <p:embed/>
            </p:oleObj>
          </a:graphicData>
        </a:graphic>
      </p:graphicFrame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1695450" y="1787525"/>
          <a:ext cx="1114425" cy="938213"/>
        </p:xfrm>
        <a:graphic>
          <a:graphicData uri="http://schemas.openxmlformats.org/presentationml/2006/ole">
            <p:oleObj spid="_x0000_s5130" name="Equation" r:id="rId5" imgW="494870" imgH="406048" progId="Equation.DSMT4">
              <p:embed/>
            </p:oleObj>
          </a:graphicData>
        </a:graphic>
      </p:graphicFrame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2809875" y="1787525"/>
          <a:ext cx="1114425" cy="938213"/>
        </p:xfrm>
        <a:graphic>
          <a:graphicData uri="http://schemas.openxmlformats.org/presentationml/2006/ole">
            <p:oleObj spid="_x0000_s5131" name="Equation" r:id="rId6" imgW="571252" imgH="406224" progId="Equation.DSMT4">
              <p:embed/>
            </p:oleObj>
          </a:graphicData>
        </a:graphic>
      </p:graphicFrame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3924300" y="1787525"/>
          <a:ext cx="1114425" cy="938213"/>
        </p:xfrm>
        <a:graphic>
          <a:graphicData uri="http://schemas.openxmlformats.org/presentationml/2006/ole">
            <p:oleObj spid="_x0000_s5132" name="Equation" r:id="rId7" imgW="634725" imgH="406224" progId="Equation.DSMT4">
              <p:embed/>
            </p:oleObj>
          </a:graphicData>
        </a:graphic>
      </p:graphicFrame>
      <p:graphicFrame>
        <p:nvGraphicFramePr>
          <p:cNvPr id="6167" name="Object 23"/>
          <p:cNvGraphicFramePr>
            <a:graphicFrameLocks noChangeAspect="1"/>
          </p:cNvGraphicFramePr>
          <p:nvPr/>
        </p:nvGraphicFramePr>
        <p:xfrm>
          <a:off x="5049838" y="1787525"/>
          <a:ext cx="1092200" cy="938213"/>
        </p:xfrm>
        <a:graphic>
          <a:graphicData uri="http://schemas.openxmlformats.org/presentationml/2006/ole">
            <p:oleObj spid="_x0000_s5133" name="Equation" r:id="rId8" imgW="583947" imgH="406224" progId="Equation.DSMT4">
              <p:embed/>
            </p:oleObj>
          </a:graphicData>
        </a:graphic>
      </p:graphicFrame>
      <p:graphicFrame>
        <p:nvGraphicFramePr>
          <p:cNvPr id="6168" name="Object 24"/>
          <p:cNvGraphicFramePr>
            <a:graphicFrameLocks noChangeAspect="1"/>
          </p:cNvGraphicFramePr>
          <p:nvPr/>
        </p:nvGraphicFramePr>
        <p:xfrm>
          <a:off x="6153150" y="1787525"/>
          <a:ext cx="1114425" cy="938213"/>
        </p:xfrm>
        <a:graphic>
          <a:graphicData uri="http://schemas.openxmlformats.org/presentationml/2006/ole">
            <p:oleObj spid="_x0000_s5134" name="Equation" r:id="rId9" imgW="583947" imgH="406224" progId="Equation.DSMT4">
              <p:embed/>
            </p:oleObj>
          </a:graphicData>
        </a:graphic>
      </p:graphicFrame>
      <p:graphicFrame>
        <p:nvGraphicFramePr>
          <p:cNvPr id="6169" name="Object 25"/>
          <p:cNvGraphicFramePr>
            <a:graphicFrameLocks noChangeAspect="1"/>
          </p:cNvGraphicFramePr>
          <p:nvPr/>
        </p:nvGraphicFramePr>
        <p:xfrm>
          <a:off x="7278688" y="1787525"/>
          <a:ext cx="1090612" cy="938213"/>
        </p:xfrm>
        <a:graphic>
          <a:graphicData uri="http://schemas.openxmlformats.org/presentationml/2006/ole">
            <p:oleObj spid="_x0000_s5135" name="Equation" r:id="rId10" imgW="571252" imgH="406224" progId="Equation.DSMT4">
              <p:embed/>
            </p:oleObj>
          </a:graphicData>
        </a:graphic>
      </p:graphicFrame>
      <p:grpSp>
        <p:nvGrpSpPr>
          <p:cNvPr id="6170" name="Group 26"/>
          <p:cNvGrpSpPr>
            <a:grpSpLocks/>
          </p:cNvGrpSpPr>
          <p:nvPr/>
        </p:nvGrpSpPr>
        <p:grpSpPr bwMode="auto">
          <a:xfrm>
            <a:off x="230188" y="3632200"/>
            <a:ext cx="8458200" cy="808038"/>
            <a:chOff x="145" y="2293"/>
            <a:chExt cx="5328" cy="509"/>
          </a:xfrm>
        </p:grpSpPr>
        <p:sp>
          <p:nvSpPr>
            <p:cNvPr id="6171" name="Text Box 27"/>
            <p:cNvSpPr txBox="1">
              <a:spLocks noChangeArrowheads="1"/>
            </p:cNvSpPr>
            <p:nvPr/>
          </p:nvSpPr>
          <p:spPr bwMode="auto">
            <a:xfrm>
              <a:off x="145" y="2546"/>
              <a:ext cx="888" cy="256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76078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2</a:t>
              </a:r>
              <a:r>
                <a:rPr lang="en-GB" sz="2000" baseline="30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-3</a:t>
              </a:r>
              <a:r>
                <a: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 x 2</a:t>
              </a:r>
              <a:r>
                <a:rPr lang="en-GB" sz="2000" baseline="30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-2</a:t>
              </a:r>
              <a:endPara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366" y="2293"/>
              <a:ext cx="44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000">
                  <a:latin typeface="Comic Sans MS" charset="0"/>
                  <a:ea typeface="ＭＳ Ｐゴシック" charset="0"/>
                </a:rPr>
                <a:t>Write the following as a single exponent and </a:t>
              </a:r>
              <a:r>
                <a: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evaluate:</a:t>
              </a:r>
            </a:p>
          </p:txBody>
        </p:sp>
        <p:sp>
          <p:nvSpPr>
            <p:cNvPr id="6173" name="Text Box 29"/>
            <p:cNvSpPr txBox="1">
              <a:spLocks noChangeArrowheads="1"/>
            </p:cNvSpPr>
            <p:nvPr/>
          </p:nvSpPr>
          <p:spPr bwMode="auto">
            <a:xfrm>
              <a:off x="1033" y="2546"/>
              <a:ext cx="888" cy="256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76078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3</a:t>
              </a:r>
              <a:r>
                <a:rPr lang="en-GB" sz="2000" baseline="30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-1</a:t>
              </a:r>
              <a:r>
                <a: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 x 3</a:t>
              </a:r>
              <a:r>
                <a:rPr lang="en-GB" sz="2000" baseline="30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-2</a:t>
              </a:r>
              <a:endPara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174" name="Text Box 30"/>
            <p:cNvSpPr txBox="1">
              <a:spLocks noChangeArrowheads="1"/>
            </p:cNvSpPr>
            <p:nvPr/>
          </p:nvSpPr>
          <p:spPr bwMode="auto">
            <a:xfrm>
              <a:off x="1921" y="2546"/>
              <a:ext cx="888" cy="256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76078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4</a:t>
              </a:r>
              <a:r>
                <a:rPr lang="en-GB" sz="2000" baseline="30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-4</a:t>
              </a:r>
              <a:r>
                <a: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 x 4</a:t>
              </a:r>
              <a:r>
                <a:rPr lang="en-GB" sz="2000" baseline="30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3</a:t>
              </a:r>
              <a:endPara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2809" y="2546"/>
              <a:ext cx="888" cy="256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76078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2</a:t>
              </a:r>
              <a:r>
                <a:rPr lang="en-GB" sz="2000" baseline="30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-3</a:t>
              </a:r>
              <a:r>
                <a: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 </a:t>
              </a:r>
              <a:r>
                <a: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  <a:sym typeface="Symbol" charset="0"/>
                </a:rPr>
                <a:t></a:t>
              </a:r>
              <a:r>
                <a: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 2</a:t>
              </a:r>
              <a:r>
                <a:rPr lang="en-GB" sz="2000" baseline="30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2</a:t>
              </a:r>
              <a:endPara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176" name="Text Box 32"/>
            <p:cNvSpPr txBox="1">
              <a:spLocks noChangeArrowheads="1"/>
            </p:cNvSpPr>
            <p:nvPr/>
          </p:nvSpPr>
          <p:spPr bwMode="auto">
            <a:xfrm>
              <a:off x="3697" y="2546"/>
              <a:ext cx="888" cy="256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76078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7</a:t>
              </a:r>
              <a:r>
                <a:rPr lang="en-GB" sz="2000" baseline="30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-1</a:t>
              </a:r>
              <a:r>
                <a: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 </a:t>
              </a:r>
              <a:r>
                <a: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  <a:sym typeface="Symbol" charset="0"/>
                </a:rPr>
                <a:t></a:t>
              </a:r>
              <a:r>
                <a: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 7</a:t>
              </a:r>
              <a:r>
                <a:rPr lang="en-GB" sz="2000" baseline="30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-1</a:t>
              </a:r>
              <a:endPara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6177" name="Text Box 33"/>
            <p:cNvSpPr txBox="1">
              <a:spLocks noChangeArrowheads="1"/>
            </p:cNvSpPr>
            <p:nvPr/>
          </p:nvSpPr>
          <p:spPr bwMode="auto">
            <a:xfrm>
              <a:off x="4585" y="2546"/>
              <a:ext cx="888" cy="256"/>
            </a:xfrm>
            <a:prstGeom prst="rect">
              <a:avLst/>
            </a:prstGeom>
            <a:gradFill rotWithShape="0">
              <a:gsLst>
                <a:gs pos="0">
                  <a:srgbClr val="FFFFCC">
                    <a:gamma/>
                    <a:shade val="76078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4</a:t>
              </a:r>
              <a:r>
                <a:rPr lang="en-GB" sz="2000" baseline="30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3</a:t>
              </a:r>
              <a:r>
                <a: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 </a:t>
              </a:r>
              <a:r>
                <a: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  <a:sym typeface="Symbol" charset="0"/>
                </a:rPr>
                <a:t></a:t>
              </a:r>
              <a:r>
                <a: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 4</a:t>
              </a:r>
              <a:r>
                <a:rPr lang="en-GB" sz="2000" baseline="30000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-1</a:t>
              </a:r>
              <a:endPara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230188" y="4440238"/>
            <a:ext cx="1409700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2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-5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1639888" y="4440238"/>
            <a:ext cx="1409700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3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-3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3049588" y="4440238"/>
            <a:ext cx="1409700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4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-1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4459288" y="4440238"/>
            <a:ext cx="1409700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2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-5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5857875" y="4440238"/>
            <a:ext cx="1409700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7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0</a:t>
            </a:r>
            <a:r>
              <a:rPr lang="en-GB" sz="2000">
                <a:latin typeface="Comic Sans MS" charset="0"/>
                <a:ea typeface="ＭＳ Ｐゴシック" charset="0"/>
              </a:rPr>
              <a:t> = 1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7278688" y="4440238"/>
            <a:ext cx="1409700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4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4</a:t>
            </a:r>
            <a:r>
              <a:rPr lang="en-GB" sz="2000">
                <a:latin typeface="Comic Sans MS" charset="0"/>
                <a:ea typeface="ＭＳ Ｐゴシック" charset="0"/>
              </a:rPr>
              <a:t> = 256</a:t>
            </a:r>
          </a:p>
        </p:txBody>
      </p:sp>
      <p:graphicFrame>
        <p:nvGraphicFramePr>
          <p:cNvPr id="6184" name="Object 40"/>
          <p:cNvGraphicFramePr>
            <a:graphicFrameLocks noChangeAspect="1"/>
          </p:cNvGraphicFramePr>
          <p:nvPr/>
        </p:nvGraphicFramePr>
        <p:xfrm>
          <a:off x="230188" y="4846638"/>
          <a:ext cx="1409700" cy="1001712"/>
        </p:xfrm>
        <a:graphic>
          <a:graphicData uri="http://schemas.openxmlformats.org/presentationml/2006/ole">
            <p:oleObj spid="_x0000_s5143" name="Equation" r:id="rId11" imgW="571252" imgH="406224" progId="Equation.DSMT4">
              <p:embed/>
            </p:oleObj>
          </a:graphicData>
        </a:graphic>
      </p:graphicFrame>
      <p:graphicFrame>
        <p:nvGraphicFramePr>
          <p:cNvPr id="6185" name="Object 41"/>
          <p:cNvGraphicFramePr>
            <a:graphicFrameLocks noChangeAspect="1"/>
          </p:cNvGraphicFramePr>
          <p:nvPr/>
        </p:nvGraphicFramePr>
        <p:xfrm>
          <a:off x="1639888" y="4846638"/>
          <a:ext cx="1409700" cy="1001712"/>
        </p:xfrm>
        <a:graphic>
          <a:graphicData uri="http://schemas.openxmlformats.org/presentationml/2006/ole">
            <p:oleObj spid="_x0000_s5144" name="Equation" r:id="rId12" imgW="571252" imgH="406224" progId="Equation.DSMT4">
              <p:embed/>
            </p:oleObj>
          </a:graphicData>
        </a:graphic>
      </p:graphicFrame>
      <p:graphicFrame>
        <p:nvGraphicFramePr>
          <p:cNvPr id="6186" name="Object 42"/>
          <p:cNvGraphicFramePr>
            <a:graphicFrameLocks noChangeAspect="1"/>
          </p:cNvGraphicFramePr>
          <p:nvPr/>
        </p:nvGraphicFramePr>
        <p:xfrm>
          <a:off x="3049588" y="4846638"/>
          <a:ext cx="1409700" cy="1001712"/>
        </p:xfrm>
        <a:graphic>
          <a:graphicData uri="http://schemas.openxmlformats.org/presentationml/2006/ole">
            <p:oleObj spid="_x0000_s5145" name="Equation" r:id="rId13" imgW="494870" imgH="406048" progId="Equation.DSMT4">
              <p:embed/>
            </p:oleObj>
          </a:graphicData>
        </a:graphic>
      </p:graphicFrame>
      <p:graphicFrame>
        <p:nvGraphicFramePr>
          <p:cNvPr id="6187" name="Object 43"/>
          <p:cNvGraphicFramePr>
            <a:graphicFrameLocks noChangeAspect="1"/>
          </p:cNvGraphicFramePr>
          <p:nvPr/>
        </p:nvGraphicFramePr>
        <p:xfrm>
          <a:off x="4459288" y="4846638"/>
          <a:ext cx="1409700" cy="1001712"/>
        </p:xfrm>
        <a:graphic>
          <a:graphicData uri="http://schemas.openxmlformats.org/presentationml/2006/ole">
            <p:oleObj spid="_x0000_s5146" name="Equation" r:id="rId14" imgW="571252" imgH="406224" progId="Equation.DSMT4">
              <p:embed/>
            </p:oleObj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47" grpId="0" animBg="1" autoUpdateAnimBg="0"/>
      <p:bldP spid="6148" grpId="0" animBg="1" autoUpdateAnimBg="0"/>
      <p:bldP spid="6149" grpId="0" animBg="1" autoUpdateAnimBg="0"/>
      <p:bldP spid="6150" grpId="0" animBg="1" autoUpdateAnimBg="0"/>
      <p:bldP spid="6151" grpId="0" animBg="1" autoUpdateAnimBg="0"/>
      <p:bldP spid="6152" grpId="0" animBg="1" autoUpdateAnimBg="0"/>
      <p:bldP spid="6178" grpId="0" animBg="1" autoUpdateAnimBg="0"/>
      <p:bldP spid="6179" grpId="0" animBg="1" autoUpdateAnimBg="0"/>
      <p:bldP spid="6180" grpId="0" animBg="1" autoUpdateAnimBg="0"/>
      <p:bldP spid="6181" grpId="0" animBg="1" autoUpdateAnimBg="0"/>
      <p:bldP spid="6182" grpId="0" animBg="1" autoUpdateAnimBg="0"/>
      <p:bldP spid="618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752600" y="153988"/>
            <a:ext cx="3505200" cy="466725"/>
          </a:xfrm>
          <a:prstGeom prst="rect">
            <a:avLst/>
          </a:prstGeom>
          <a:gradFill rotWithShape="0">
            <a:gsLst>
              <a:gs pos="0">
                <a:srgbClr val="F8F8F8">
                  <a:gamma/>
                  <a:shade val="46275"/>
                  <a:invGamma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>
                <a:latin typeface="Comic Sans MS" charset="0"/>
                <a:ea typeface="ＭＳ Ｐゴシック" charset="0"/>
              </a:rPr>
              <a:t>The Rules for Indices: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257800" y="153988"/>
            <a:ext cx="2133600" cy="466725"/>
          </a:xfrm>
          <a:prstGeom prst="rect">
            <a:avLst/>
          </a:prstGeom>
          <a:gradFill rotWithShape="0">
            <a:gsLst>
              <a:gs pos="0">
                <a:srgbClr val="66FFFF">
                  <a:gamma/>
                  <a:shade val="66275"/>
                  <a:invGamma/>
                </a:srgbClr>
              </a:gs>
              <a:gs pos="50000">
                <a:srgbClr val="66FFFF"/>
              </a:gs>
              <a:gs pos="100000">
                <a:srgbClr val="66FF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>
                <a:latin typeface="Comic Sans MS" charset="0"/>
                <a:ea typeface="ＭＳ Ｐゴシック" charset="0"/>
              </a:rPr>
              <a:t>Powers</a:t>
            </a:r>
          </a:p>
        </p:txBody>
      </p:sp>
      <p:sp>
        <p:nvSpPr>
          <p:cNvPr id="7172" name="Text Box 4" descr="Parchment"/>
          <p:cNvSpPr txBox="1">
            <a:spLocks noChangeArrowheads="1"/>
          </p:cNvSpPr>
          <p:nvPr/>
        </p:nvSpPr>
        <p:spPr bwMode="auto">
          <a:xfrm>
            <a:off x="685800" y="1117600"/>
            <a:ext cx="7848600" cy="21431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Consider the following:</a:t>
            </a:r>
          </a:p>
          <a:p>
            <a:pPr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(3</a:t>
            </a:r>
            <a:r>
              <a:rPr lang="en-GB" sz="2000" baseline="30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GB" sz="2000">
                <a:latin typeface="Comic Sans MS" charset="0"/>
                <a:ea typeface="ＭＳ Ｐゴシック" charset="0"/>
              </a:rPr>
              <a:t>)</a:t>
            </a:r>
            <a:r>
              <a:rPr lang="en-GB" sz="2000" baseline="30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3</a:t>
            </a:r>
            <a:r>
              <a:rPr lang="en-GB" sz="2000">
                <a:latin typeface="Comic Sans MS" charset="0"/>
                <a:ea typeface="ＭＳ Ｐゴシック" charset="0"/>
              </a:rPr>
              <a:t> = </a:t>
            </a:r>
            <a:r>
              <a:rPr lang="en-GB" sz="2000" u="sng">
                <a:latin typeface="Comic Sans MS" charset="0"/>
                <a:ea typeface="ＭＳ Ｐゴシック" charset="0"/>
              </a:rPr>
              <a:t>3 x 3</a:t>
            </a:r>
            <a:r>
              <a:rPr lang="en-GB" sz="2000">
                <a:latin typeface="Comic Sans MS" charset="0"/>
                <a:ea typeface="ＭＳ Ｐゴシック" charset="0"/>
              </a:rPr>
              <a:t>  </a:t>
            </a: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x</a:t>
            </a:r>
            <a:r>
              <a:rPr lang="en-GB" sz="2000">
                <a:latin typeface="Comic Sans MS" charset="0"/>
                <a:ea typeface="ＭＳ Ｐゴシック" charset="0"/>
              </a:rPr>
              <a:t>  </a:t>
            </a:r>
            <a:r>
              <a:rPr lang="en-GB" sz="2000" u="sng">
                <a:latin typeface="Comic Sans MS" charset="0"/>
                <a:ea typeface="ＭＳ Ｐゴシック" charset="0"/>
              </a:rPr>
              <a:t>3 x 3 </a:t>
            </a:r>
            <a:r>
              <a:rPr lang="en-GB" sz="2000">
                <a:latin typeface="Comic Sans MS" charset="0"/>
                <a:ea typeface="ＭＳ Ｐゴシック" charset="0"/>
              </a:rPr>
              <a:t>  </a:t>
            </a: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x</a:t>
            </a:r>
            <a:r>
              <a:rPr lang="en-GB" sz="2000">
                <a:latin typeface="Comic Sans MS" charset="0"/>
                <a:ea typeface="ＭＳ Ｐゴシック" charset="0"/>
              </a:rPr>
              <a:t>  </a:t>
            </a:r>
            <a:r>
              <a:rPr lang="en-GB" sz="2000" u="sng">
                <a:latin typeface="Comic Sans MS" charset="0"/>
                <a:ea typeface="ＭＳ Ｐゴシック" charset="0"/>
              </a:rPr>
              <a:t>3 x 3</a:t>
            </a:r>
            <a:r>
              <a:rPr lang="en-GB" sz="2000">
                <a:latin typeface="Comic Sans MS" charset="0"/>
                <a:ea typeface="ＭＳ Ｐゴシック" charset="0"/>
              </a:rPr>
              <a:t>  =  3</a:t>
            </a:r>
            <a:r>
              <a:rPr lang="en-GB" sz="2000" baseline="30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6</a:t>
            </a:r>
            <a:r>
              <a:rPr lang="en-GB" sz="2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                    </a:t>
            </a: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(base 3)  </a:t>
            </a:r>
          </a:p>
          <a:p>
            <a:pPr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(2</a:t>
            </a:r>
            <a:r>
              <a:rPr lang="en-GB" sz="2000" baseline="30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4</a:t>
            </a:r>
            <a:r>
              <a:rPr lang="en-GB" sz="2000">
                <a:latin typeface="Comic Sans MS" charset="0"/>
                <a:ea typeface="ＭＳ Ｐゴシック" charset="0"/>
              </a:rPr>
              <a:t>)</a:t>
            </a:r>
            <a:r>
              <a:rPr lang="en-GB" sz="2000" baseline="30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GB" sz="2000">
                <a:latin typeface="Comic Sans MS" charset="0"/>
                <a:ea typeface="ＭＳ Ｐゴシック" charset="0"/>
              </a:rPr>
              <a:t> = </a:t>
            </a:r>
            <a:r>
              <a:rPr lang="en-GB" sz="2000" u="sng">
                <a:latin typeface="Comic Sans MS" charset="0"/>
                <a:ea typeface="ＭＳ Ｐゴシック" charset="0"/>
              </a:rPr>
              <a:t>2 x 2 x 2 x 2</a:t>
            </a:r>
            <a:r>
              <a:rPr lang="en-GB" sz="2000">
                <a:latin typeface="Comic Sans MS" charset="0"/>
                <a:ea typeface="ＭＳ Ｐゴシック" charset="0"/>
              </a:rPr>
              <a:t> </a:t>
            </a: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x</a:t>
            </a:r>
            <a:r>
              <a:rPr lang="en-GB" sz="2000">
                <a:latin typeface="Comic Sans MS" charset="0"/>
                <a:ea typeface="ＭＳ Ｐゴシック" charset="0"/>
              </a:rPr>
              <a:t> </a:t>
            </a:r>
            <a:r>
              <a:rPr lang="en-GB" sz="2000" u="sng">
                <a:latin typeface="Comic Sans MS" charset="0"/>
                <a:ea typeface="ＭＳ Ｐゴシック" charset="0"/>
              </a:rPr>
              <a:t>2 x 2 x 2 x 2</a:t>
            </a:r>
            <a:r>
              <a:rPr lang="en-GB" sz="2000">
                <a:latin typeface="Comic Sans MS" charset="0"/>
                <a:ea typeface="ＭＳ Ｐゴシック" charset="0"/>
              </a:rPr>
              <a:t> = 2</a:t>
            </a:r>
            <a:r>
              <a:rPr lang="en-GB" sz="2000" baseline="30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8</a:t>
            </a:r>
            <a:r>
              <a:rPr lang="en-GB" sz="2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               </a:t>
            </a: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(base 2)</a:t>
            </a:r>
          </a:p>
          <a:p>
            <a:pPr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(5</a:t>
            </a:r>
            <a:r>
              <a:rPr lang="en-GB" sz="2000" baseline="30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3</a:t>
            </a:r>
            <a:r>
              <a:rPr lang="en-GB" sz="2000">
                <a:latin typeface="Comic Sans MS" charset="0"/>
                <a:ea typeface="ＭＳ Ｐゴシック" charset="0"/>
              </a:rPr>
              <a:t>)</a:t>
            </a:r>
            <a:r>
              <a:rPr lang="en-GB" sz="2000" baseline="30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3</a:t>
            </a:r>
            <a:r>
              <a:rPr lang="en-GB" sz="2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2000">
                <a:latin typeface="Comic Sans MS" charset="0"/>
                <a:ea typeface="ＭＳ Ｐゴシック" charset="0"/>
              </a:rPr>
              <a:t>= </a:t>
            </a:r>
            <a:r>
              <a:rPr lang="en-GB" sz="2000" u="sng">
                <a:latin typeface="Comic Sans MS" charset="0"/>
                <a:ea typeface="ＭＳ Ｐゴシック" charset="0"/>
              </a:rPr>
              <a:t>5 x 5 x 5 </a:t>
            </a:r>
            <a:r>
              <a:rPr lang="en-GB" sz="2000">
                <a:latin typeface="Comic Sans MS" charset="0"/>
                <a:ea typeface="ＭＳ Ｐゴシック" charset="0"/>
              </a:rPr>
              <a:t> </a:t>
            </a: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x</a:t>
            </a:r>
            <a:r>
              <a:rPr lang="en-GB" sz="2000">
                <a:latin typeface="Comic Sans MS" charset="0"/>
                <a:ea typeface="ＭＳ Ｐゴシック" charset="0"/>
              </a:rPr>
              <a:t>  </a:t>
            </a:r>
            <a:r>
              <a:rPr lang="en-GB" sz="2000" u="sng">
                <a:latin typeface="Comic Sans MS" charset="0"/>
                <a:ea typeface="ＭＳ Ｐゴシック" charset="0"/>
              </a:rPr>
              <a:t>5 x 5 x 5</a:t>
            </a:r>
            <a:r>
              <a:rPr lang="en-GB" sz="2000">
                <a:latin typeface="Comic Sans MS" charset="0"/>
                <a:ea typeface="ＭＳ Ｐゴシック" charset="0"/>
              </a:rPr>
              <a:t>  </a:t>
            </a: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x</a:t>
            </a:r>
            <a:r>
              <a:rPr lang="en-GB" sz="2000">
                <a:latin typeface="Comic Sans MS" charset="0"/>
                <a:ea typeface="ＭＳ Ｐゴシック" charset="0"/>
              </a:rPr>
              <a:t>  </a:t>
            </a:r>
            <a:r>
              <a:rPr lang="en-GB" sz="2000" u="sng">
                <a:latin typeface="Comic Sans MS" charset="0"/>
                <a:ea typeface="ＭＳ Ｐゴシック" charset="0"/>
              </a:rPr>
              <a:t>5 x 5 x 5</a:t>
            </a:r>
            <a:r>
              <a:rPr lang="en-GB" sz="2000">
                <a:latin typeface="Comic Sans MS" charset="0"/>
                <a:ea typeface="ＭＳ Ｐゴシック" charset="0"/>
              </a:rPr>
              <a:t> = 5</a:t>
            </a:r>
            <a:r>
              <a:rPr lang="en-GB" sz="2000" baseline="30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9</a:t>
            </a:r>
            <a:r>
              <a:rPr lang="en-GB" sz="2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     </a:t>
            </a: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(base 5)</a:t>
            </a:r>
            <a:endParaRPr lang="en-GB" sz="2000" baseline="-25000">
              <a:solidFill>
                <a:schemeClr val="accent2"/>
              </a:solidFill>
              <a:latin typeface="Comic Sans MS" charset="0"/>
              <a:ea typeface="ＭＳ Ｐゴシック" charset="0"/>
            </a:endParaRPr>
          </a:p>
          <a:p>
            <a:pPr>
              <a:spcBef>
                <a:spcPct val="50000"/>
              </a:spcBef>
              <a:defRPr/>
            </a:pPr>
            <a:endParaRPr lang="en-GB" sz="2000" baseline="-25000">
              <a:solidFill>
                <a:schemeClr val="accent2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01600" y="3533775"/>
            <a:ext cx="61436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To raise an indexed number to a </a:t>
            </a:r>
            <a:r>
              <a:rPr lang="en-GB" sz="2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given power</a:t>
            </a:r>
            <a:r>
              <a:rPr lang="en-GB" sz="2000">
                <a:latin typeface="Comic Sans MS" charset="0"/>
                <a:ea typeface="ＭＳ Ｐゴシック" charset="0"/>
              </a:rPr>
              <a:t> you? </a:t>
            </a:r>
            <a:endParaRPr lang="en-GB" sz="2000" u="sng">
              <a:latin typeface="Comic Sans MS" charset="0"/>
              <a:ea typeface="ＭＳ Ｐゴシック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245225" y="3533775"/>
            <a:ext cx="2733675" cy="406400"/>
          </a:xfrm>
          <a:prstGeom prst="rect">
            <a:avLst/>
          </a:prstGeom>
          <a:gradFill rotWithShape="0">
            <a:gsLst>
              <a:gs pos="0">
                <a:srgbClr val="66FFFF">
                  <a:gamma/>
                  <a:shade val="66275"/>
                  <a:invGamma/>
                </a:srgbClr>
              </a:gs>
              <a:gs pos="50000">
                <a:srgbClr val="66FFFF"/>
              </a:gs>
              <a:gs pos="100000">
                <a:srgbClr val="66FF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000">
                <a:solidFill>
                  <a:srgbClr val="FF0066"/>
                </a:solidFill>
                <a:latin typeface="Comic Sans MS" charset="0"/>
                <a:ea typeface="ＭＳ Ｐゴシック" charset="0"/>
              </a:rPr>
              <a:t>multiply the indices</a:t>
            </a:r>
            <a:endParaRPr lang="en-GB" sz="2000" u="sng">
              <a:solidFill>
                <a:srgbClr val="FF0066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981700" y="4497388"/>
            <a:ext cx="2209800" cy="466725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>
                <a:latin typeface="Comic Sans MS" charset="0"/>
                <a:ea typeface="ＭＳ Ｐゴシック" charset="0"/>
              </a:rPr>
              <a:t>(a</a:t>
            </a:r>
            <a:r>
              <a:rPr lang="en-GB" baseline="30000">
                <a:latin typeface="Comic Sans MS" charset="0"/>
                <a:ea typeface="ＭＳ Ｐゴシック" charset="0"/>
              </a:rPr>
              <a:t>m</a:t>
            </a:r>
            <a:r>
              <a:rPr lang="en-GB">
                <a:latin typeface="Comic Sans MS" charset="0"/>
                <a:ea typeface="ＭＳ Ｐゴシック" charset="0"/>
              </a:rPr>
              <a:t>)</a:t>
            </a:r>
            <a:r>
              <a:rPr lang="en-GB" baseline="30000">
                <a:latin typeface="Comic Sans MS" charset="0"/>
                <a:ea typeface="ＭＳ Ｐゴシック" charset="0"/>
              </a:rPr>
              <a:t>n</a:t>
            </a:r>
            <a:r>
              <a:rPr lang="en-GB">
                <a:latin typeface="Comic Sans MS" charset="0"/>
                <a:ea typeface="ＭＳ Ｐゴシック" charset="0"/>
              </a:rPr>
              <a:t> = a</a:t>
            </a:r>
            <a:r>
              <a:rPr lang="en-GB" baseline="30000">
                <a:latin typeface="Comic Sans MS" charset="0"/>
                <a:ea typeface="ＭＳ Ｐゴシック" charset="0"/>
              </a:rPr>
              <a:t>mn</a:t>
            </a:r>
            <a:endParaRPr lang="en-GB">
              <a:latin typeface="Comic Sans MS" charset="0"/>
              <a:ea typeface="ＭＳ Ｐゴシック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276600" y="4497388"/>
            <a:ext cx="2705100" cy="466725"/>
          </a:xfrm>
          <a:prstGeom prst="rect">
            <a:avLst/>
          </a:prstGeom>
          <a:gradFill rotWithShape="0">
            <a:gsLst>
              <a:gs pos="0">
                <a:srgbClr val="66FFFF">
                  <a:gamma/>
                  <a:shade val="76078"/>
                  <a:invGamma/>
                </a:srgbClr>
              </a:gs>
              <a:gs pos="50000">
                <a:srgbClr val="66FFFF"/>
              </a:gs>
              <a:gs pos="100000">
                <a:srgbClr val="66FF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>
                <a:latin typeface="Comic Sans MS" charset="0"/>
                <a:ea typeface="ＭＳ Ｐゴシック" charset="0"/>
              </a:rPr>
              <a:t>Power Rule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19100" y="4497388"/>
            <a:ext cx="337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>
                <a:latin typeface="Comic Sans MS" charset="0"/>
                <a:ea typeface="ＭＳ Ｐゴシック" charset="0"/>
              </a:rPr>
              <a:t>Generalising gives: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33425" y="5772150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2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6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847850" y="5772150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3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4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962275" y="5772150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4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12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076700" y="5772150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5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6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191125" y="5772150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6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-6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305550" y="5772150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8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-4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419975" y="5772150"/>
            <a:ext cx="111442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76078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2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-14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grpSp>
        <p:nvGrpSpPr>
          <p:cNvPr id="7185" name="Group 17"/>
          <p:cNvGrpSpPr>
            <a:grpSpLocks/>
          </p:cNvGrpSpPr>
          <p:nvPr/>
        </p:nvGrpSpPr>
        <p:grpSpPr bwMode="auto">
          <a:xfrm>
            <a:off x="733425" y="4964113"/>
            <a:ext cx="7800975" cy="808037"/>
            <a:chOff x="366" y="3421"/>
            <a:chExt cx="4914" cy="509"/>
          </a:xfrm>
        </p:grpSpPr>
        <p:grpSp>
          <p:nvGrpSpPr>
            <p:cNvPr id="6161" name="Group 18"/>
            <p:cNvGrpSpPr>
              <a:grpSpLocks/>
            </p:cNvGrpSpPr>
            <p:nvPr/>
          </p:nvGrpSpPr>
          <p:grpSpPr bwMode="auto">
            <a:xfrm>
              <a:off x="366" y="3674"/>
              <a:ext cx="4914" cy="256"/>
              <a:chOff x="516" y="1068"/>
              <a:chExt cx="4914" cy="256"/>
            </a:xfrm>
          </p:grpSpPr>
          <p:sp>
            <p:nvSpPr>
              <p:cNvPr id="7187" name="Text Box 19"/>
              <p:cNvSpPr txBox="1">
                <a:spLocks noChangeArrowheads="1"/>
              </p:cNvSpPr>
              <p:nvPr/>
            </p:nvSpPr>
            <p:spPr bwMode="auto">
              <a:xfrm>
                <a:off x="516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(2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)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3</a:t>
                </a:r>
                <a:endPara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7188" name="Text Box 20"/>
              <p:cNvSpPr txBox="1">
                <a:spLocks noChangeArrowheads="1"/>
              </p:cNvSpPr>
              <p:nvPr/>
            </p:nvSpPr>
            <p:spPr bwMode="auto">
              <a:xfrm>
                <a:off x="1218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(3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)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2</a:t>
                </a:r>
                <a:endPara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7189" name="Text Box 21"/>
              <p:cNvSpPr txBox="1">
                <a:spLocks noChangeArrowheads="1"/>
              </p:cNvSpPr>
              <p:nvPr/>
            </p:nvSpPr>
            <p:spPr bwMode="auto">
              <a:xfrm>
                <a:off x="1920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(4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3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)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4</a:t>
                </a:r>
                <a:endPara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7190" name="Text Box 22"/>
              <p:cNvSpPr txBox="1">
                <a:spLocks noChangeArrowheads="1"/>
              </p:cNvSpPr>
              <p:nvPr/>
            </p:nvSpPr>
            <p:spPr bwMode="auto">
              <a:xfrm>
                <a:off x="2622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(5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3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)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2</a:t>
                </a:r>
                <a:endPara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7191" name="Text Box 23"/>
              <p:cNvSpPr txBox="1">
                <a:spLocks noChangeArrowheads="1"/>
              </p:cNvSpPr>
              <p:nvPr/>
            </p:nvSpPr>
            <p:spPr bwMode="auto">
              <a:xfrm>
                <a:off x="3324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(6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-3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)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2</a:t>
                </a:r>
                <a:endPara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7192" name="Text Box 24"/>
              <p:cNvSpPr txBox="1">
                <a:spLocks noChangeArrowheads="1"/>
              </p:cNvSpPr>
              <p:nvPr/>
            </p:nvSpPr>
            <p:spPr bwMode="auto">
              <a:xfrm>
                <a:off x="4026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(8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-2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)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2</a:t>
                </a:r>
                <a:endPara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7193" name="Text Box 25"/>
              <p:cNvSpPr txBox="1">
                <a:spLocks noChangeArrowheads="1"/>
              </p:cNvSpPr>
              <p:nvPr/>
            </p:nvSpPr>
            <p:spPr bwMode="auto">
              <a:xfrm>
                <a:off x="4728" y="1068"/>
                <a:ext cx="70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76078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7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(2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7</a:t>
                </a:r>
                <a:r>
                  <a:rPr lang="en-GB" sz="2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)</a:t>
                </a:r>
                <a:r>
                  <a:rPr lang="en-GB" sz="2000" baseline="30000">
                    <a:solidFill>
                      <a:schemeClr val="accent2"/>
                    </a:solidFill>
                    <a:latin typeface="Comic Sans MS" charset="0"/>
                    <a:ea typeface="ＭＳ Ｐゴシック" charset="0"/>
                  </a:rPr>
                  <a:t>-2</a:t>
                </a:r>
                <a:endParaRPr lang="en-GB" sz="2000">
                  <a:solidFill>
                    <a:schemeClr val="accent2"/>
                  </a:solidFill>
                  <a:latin typeface="Comic Sans MS" charset="0"/>
                  <a:ea typeface="ＭＳ Ｐゴシック" charset="0"/>
                </a:endParaRPr>
              </a:p>
            </p:txBody>
          </p:sp>
        </p:grpSp>
        <p:sp>
          <p:nvSpPr>
            <p:cNvPr id="7194" name="Text Box 26"/>
            <p:cNvSpPr txBox="1">
              <a:spLocks noChangeArrowheads="1"/>
            </p:cNvSpPr>
            <p:nvPr/>
          </p:nvSpPr>
          <p:spPr bwMode="auto">
            <a:xfrm>
              <a:off x="366" y="3421"/>
              <a:ext cx="3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000">
                  <a:latin typeface="Comic Sans MS" charset="0"/>
                  <a:ea typeface="ＭＳ Ｐゴシック" charset="0"/>
                </a:rPr>
                <a:t>Write the following as a single exponent:</a:t>
              </a: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1" grpId="0" animBg="1" autoUpdateAnimBg="0"/>
      <p:bldP spid="7172" grpId="0" build="p" animBg="1" autoUpdateAnimBg="0"/>
      <p:bldP spid="7173" grpId="0" animBg="1" autoUpdateAnimBg="0"/>
      <p:bldP spid="7174" grpId="0" animBg="1" autoUpdateAnimBg="0"/>
      <p:bldP spid="7175" grpId="0" animBg="1" autoUpdateAnimBg="0"/>
      <p:bldP spid="7176" grpId="0" animBg="1" autoUpdateAnimBg="0"/>
      <p:bldP spid="7177" grpId="0" autoUpdateAnimBg="0"/>
      <p:bldP spid="7178" grpId="0" animBg="1" autoUpdateAnimBg="0"/>
      <p:bldP spid="7179" grpId="0" animBg="1" autoUpdateAnimBg="0"/>
      <p:bldP spid="7180" grpId="0" animBg="1" autoUpdateAnimBg="0"/>
      <p:bldP spid="7181" grpId="0" animBg="1" autoUpdateAnimBg="0"/>
      <p:bldP spid="7182" grpId="0" animBg="1" autoUpdateAnimBg="0"/>
      <p:bldP spid="7183" grpId="0" animBg="1" autoUpdateAnimBg="0"/>
      <p:bldP spid="718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38575" y="1347788"/>
            <a:ext cx="239077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y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5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38575" y="1754188"/>
            <a:ext cx="239077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6y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6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38575" y="2160588"/>
            <a:ext cx="239077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30p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6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38575" y="2566988"/>
            <a:ext cx="239077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48k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838575" y="2973388"/>
            <a:ext cx="239077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a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5</a:t>
            </a:r>
            <a:r>
              <a:rPr lang="en-GB" sz="2000">
                <a:latin typeface="Comic Sans MS" charset="0"/>
                <a:ea typeface="ＭＳ Ｐゴシック" charset="0"/>
              </a:rPr>
              <a:t>b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9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838575" y="3379788"/>
            <a:ext cx="239077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12a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6</a:t>
            </a:r>
            <a:r>
              <a:rPr lang="en-GB" sz="2000">
                <a:latin typeface="Comic Sans MS" charset="0"/>
                <a:ea typeface="ＭＳ Ｐゴシック" charset="0"/>
              </a:rPr>
              <a:t>b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8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838575" y="3786188"/>
            <a:ext cx="2390775" cy="406400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= 2pq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2</a:t>
            </a:r>
            <a:r>
              <a:rPr lang="en-GB" sz="2000">
                <a:latin typeface="Comic Sans MS" charset="0"/>
                <a:ea typeface="ＭＳ Ｐゴシック" charset="0"/>
              </a:rPr>
              <a:t> x 2pq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2</a:t>
            </a:r>
            <a:endParaRPr lang="en-GB" sz="2000">
              <a:latin typeface="Comic Sans MS" charset="0"/>
              <a:ea typeface="ＭＳ Ｐゴシック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229350" y="3786188"/>
            <a:ext cx="239077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= 4p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2</a:t>
            </a:r>
            <a:r>
              <a:rPr lang="en-GB" sz="2000">
                <a:latin typeface="Comic Sans MS" charset="0"/>
                <a:ea typeface="ＭＳ Ｐゴシック" charset="0"/>
              </a:rPr>
              <a:t>q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4</a:t>
            </a:r>
            <a:r>
              <a:rPr lang="en-GB" sz="2000">
                <a:latin typeface="Comic Sans MS" charset="0"/>
                <a:ea typeface="ＭＳ Ｐゴシック" charset="0"/>
              </a:rPr>
              <a:t>  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838575" y="4192588"/>
            <a:ext cx="2390775" cy="406400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= 3a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2</a:t>
            </a:r>
            <a:r>
              <a:rPr lang="en-GB" sz="2000">
                <a:latin typeface="Comic Sans MS" charset="0"/>
                <a:ea typeface="ＭＳ Ｐゴシック" charset="0"/>
              </a:rPr>
              <a:t>b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3</a:t>
            </a:r>
            <a:r>
              <a:rPr lang="en-GB" sz="2000">
                <a:latin typeface="Comic Sans MS" charset="0"/>
                <a:ea typeface="ＭＳ Ｐゴシック" charset="0"/>
              </a:rPr>
              <a:t> x 3a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2</a:t>
            </a:r>
            <a:r>
              <a:rPr lang="en-GB" sz="2000">
                <a:latin typeface="Comic Sans MS" charset="0"/>
                <a:ea typeface="ＭＳ Ｐゴシック" charset="0"/>
              </a:rPr>
              <a:t>b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3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229350" y="4192588"/>
            <a:ext cx="239077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= 9a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4</a:t>
            </a:r>
            <a:r>
              <a:rPr lang="en-GB" sz="2000">
                <a:latin typeface="Comic Sans MS" charset="0"/>
                <a:ea typeface="ＭＳ Ｐゴシック" charset="0"/>
              </a:rPr>
              <a:t>b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6</a:t>
            </a:r>
            <a:r>
              <a:rPr lang="en-GB" sz="2000">
                <a:latin typeface="Comic Sans MS" charset="0"/>
                <a:ea typeface="ＭＳ Ｐゴシック" charset="0"/>
              </a:rPr>
              <a:t>  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838575" y="4598988"/>
            <a:ext cx="2390775" cy="406400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= 5m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2</a:t>
            </a:r>
            <a:r>
              <a:rPr lang="en-GB" sz="2000">
                <a:latin typeface="Comic Sans MS" charset="0"/>
                <a:ea typeface="ＭＳ Ｐゴシック" charset="0"/>
              </a:rPr>
              <a:t>n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3</a:t>
            </a:r>
            <a:r>
              <a:rPr lang="en-GB" sz="2000">
                <a:latin typeface="Comic Sans MS" charset="0"/>
                <a:ea typeface="ＭＳ Ｐゴシック" charset="0"/>
              </a:rPr>
              <a:t> x 5m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2</a:t>
            </a:r>
            <a:r>
              <a:rPr lang="en-GB" sz="2000">
                <a:latin typeface="Comic Sans MS" charset="0"/>
                <a:ea typeface="ＭＳ Ｐゴシック" charset="0"/>
              </a:rPr>
              <a:t>n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3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229350" y="4598988"/>
            <a:ext cx="239077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= 25m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4</a:t>
            </a:r>
            <a:r>
              <a:rPr lang="en-GB" sz="2000">
                <a:latin typeface="Comic Sans MS" charset="0"/>
                <a:ea typeface="ＭＳ Ｐゴシック" charset="0"/>
              </a:rPr>
              <a:t>n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6</a:t>
            </a:r>
            <a:r>
              <a:rPr lang="en-GB" sz="2000">
                <a:latin typeface="Comic Sans MS" charset="0"/>
                <a:ea typeface="ＭＳ Ｐゴシック" charset="0"/>
              </a:rPr>
              <a:t>  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229350" y="5005388"/>
            <a:ext cx="239077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= 8p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3</a:t>
            </a:r>
            <a:r>
              <a:rPr lang="en-GB" sz="2000">
                <a:latin typeface="Comic Sans MS" charset="0"/>
                <a:ea typeface="ＭＳ Ｐゴシック" charset="0"/>
              </a:rPr>
              <a:t>q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6</a:t>
            </a:r>
            <a:r>
              <a:rPr lang="en-GB" sz="2000">
                <a:latin typeface="Comic Sans MS" charset="0"/>
                <a:ea typeface="ＭＳ Ｐゴシック" charset="0"/>
              </a:rPr>
              <a:t>  </a:t>
            </a:r>
          </a:p>
        </p:txBody>
      </p: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6457950" y="1754188"/>
            <a:ext cx="2438400" cy="2032000"/>
            <a:chOff x="4068" y="1105"/>
            <a:chExt cx="1536" cy="1280"/>
          </a:xfrm>
        </p:grpSpPr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4833" y="1617"/>
              <a:ext cx="0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209" name="Text Box 17" descr="Parchment"/>
            <p:cNvSpPr txBox="1">
              <a:spLocks noChangeArrowheads="1"/>
            </p:cNvSpPr>
            <p:nvPr/>
          </p:nvSpPr>
          <p:spPr bwMode="auto">
            <a:xfrm>
              <a:off x="4068" y="1105"/>
              <a:ext cx="1536" cy="850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 w="38100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000">
                  <a:latin typeface="Comic Sans MS" charset="0"/>
                  <a:ea typeface="ＭＳ Ｐゴシック" charset="0"/>
                </a:rPr>
                <a:t>Raise the number to the given power and multiply the indices.</a:t>
              </a:r>
            </a:p>
          </p:txBody>
        </p:sp>
      </p:grp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229350" y="5411788"/>
            <a:ext cx="239077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= 81a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8</a:t>
            </a:r>
            <a:r>
              <a:rPr lang="en-GB" sz="2000">
                <a:latin typeface="Comic Sans MS" charset="0"/>
                <a:ea typeface="ＭＳ Ｐゴシック" charset="0"/>
              </a:rPr>
              <a:t>b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12</a:t>
            </a:r>
            <a:r>
              <a:rPr lang="en-GB" sz="2000">
                <a:latin typeface="Comic Sans MS" charset="0"/>
                <a:ea typeface="ＭＳ Ｐゴシック" charset="0"/>
              </a:rPr>
              <a:t>  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229350" y="5818188"/>
            <a:ext cx="2390775" cy="406400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shade val="6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= 32m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10</a:t>
            </a:r>
            <a:r>
              <a:rPr lang="en-GB" sz="2000">
                <a:latin typeface="Comic Sans MS" charset="0"/>
                <a:ea typeface="ＭＳ Ｐゴシック" charset="0"/>
              </a:rPr>
              <a:t>n</a:t>
            </a:r>
            <a:r>
              <a:rPr lang="en-GB" sz="2000" baseline="30000">
                <a:latin typeface="Comic Sans MS" charset="0"/>
                <a:ea typeface="ＭＳ Ｐゴシック" charset="0"/>
              </a:rPr>
              <a:t>15</a:t>
            </a:r>
            <a:r>
              <a:rPr lang="en-GB" sz="2000">
                <a:latin typeface="Comic Sans MS" charset="0"/>
                <a:ea typeface="ＭＳ Ｐゴシック" charset="0"/>
              </a:rPr>
              <a:t>  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838575" y="5005388"/>
            <a:ext cx="2390775" cy="406400"/>
          </a:xfrm>
          <a:prstGeom prst="rect">
            <a:avLst/>
          </a:prstGeom>
          <a:gradFill rotWithShape="0">
            <a:gsLst>
              <a:gs pos="0">
                <a:srgbClr val="FFFFCC">
                  <a:gamma/>
                  <a:shade val="66275"/>
                  <a:invGamma/>
                </a:srgbClr>
              </a:gs>
              <a:gs pos="50000">
                <a:srgbClr val="FFFFCC"/>
              </a:gs>
              <a:gs pos="100000">
                <a:srgbClr val="FFFFCC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Comic Sans MS" charset="0"/>
                <a:ea typeface="ＭＳ Ｐゴシック" charset="0"/>
              </a:rPr>
              <a:t> </a:t>
            </a:r>
            <a:r>
              <a:rPr lang="en-GB" sz="15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= 2pq</a:t>
            </a:r>
            <a:r>
              <a:rPr lang="en-GB" sz="1500" baseline="30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GB" sz="15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 x 2pq</a:t>
            </a:r>
            <a:r>
              <a:rPr lang="en-GB" sz="1500" baseline="30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GB" sz="15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 x 2pq</a:t>
            </a:r>
            <a:r>
              <a:rPr lang="en-GB" sz="1500" baseline="300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2</a:t>
            </a:r>
            <a:r>
              <a:rPr lang="en-GB" sz="140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 </a:t>
            </a:r>
          </a:p>
        </p:txBody>
      </p:sp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174625" y="285750"/>
            <a:ext cx="5730875" cy="5938838"/>
            <a:chOff x="110" y="180"/>
            <a:chExt cx="3610" cy="3741"/>
          </a:xfrm>
        </p:grpSpPr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1452" y="180"/>
              <a:ext cx="2268" cy="294"/>
            </a:xfrm>
            <a:prstGeom prst="rect">
              <a:avLst/>
            </a:prstGeom>
            <a:gradFill rotWithShape="0">
              <a:gsLst>
                <a:gs pos="0">
                  <a:srgbClr val="66FFFF">
                    <a:gamma/>
                    <a:shade val="66275"/>
                    <a:invGamma/>
                  </a:srgbClr>
                </a:gs>
                <a:gs pos="50000">
                  <a:srgbClr val="66FFFF"/>
                </a:gs>
                <a:gs pos="100000">
                  <a:srgbClr val="66FFFF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>
                  <a:latin typeface="Comic Sans MS" charset="0"/>
                  <a:ea typeface="ＭＳ Ｐゴシック" charset="0"/>
                </a:rPr>
                <a:t>Indices in Expressions</a:t>
              </a:r>
            </a:p>
          </p:txBody>
        </p:sp>
        <p:sp>
          <p:nvSpPr>
            <p:cNvPr id="8215" name="Text Box 23"/>
            <p:cNvSpPr txBox="1">
              <a:spLocks noChangeArrowheads="1"/>
            </p:cNvSpPr>
            <p:nvPr/>
          </p:nvSpPr>
          <p:spPr bwMode="auto">
            <a:xfrm>
              <a:off x="486" y="599"/>
              <a:ext cx="25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000" b="1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Simplify each of the following:</a:t>
              </a:r>
            </a:p>
          </p:txBody>
        </p:sp>
        <p:grpSp>
          <p:nvGrpSpPr>
            <p:cNvPr id="7189" name="Group 24"/>
            <p:cNvGrpSpPr>
              <a:grpSpLocks/>
            </p:cNvGrpSpPr>
            <p:nvPr/>
          </p:nvGrpSpPr>
          <p:grpSpPr bwMode="auto">
            <a:xfrm>
              <a:off x="110" y="849"/>
              <a:ext cx="2308" cy="3072"/>
              <a:chOff x="110" y="849"/>
              <a:chExt cx="2308" cy="3072"/>
            </a:xfrm>
          </p:grpSpPr>
          <p:sp>
            <p:nvSpPr>
              <p:cNvPr id="8217" name="Text Box 25"/>
              <p:cNvSpPr txBox="1">
                <a:spLocks noChangeArrowheads="1"/>
              </p:cNvSpPr>
              <p:nvPr/>
            </p:nvSpPr>
            <p:spPr bwMode="auto">
              <a:xfrm>
                <a:off x="486" y="849"/>
                <a:ext cx="193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66275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y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 x y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3</a:t>
                </a:r>
                <a:endParaRPr lang="en-GB" sz="2000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18" name="Text Box 26"/>
              <p:cNvSpPr txBox="1">
                <a:spLocks noChangeArrowheads="1"/>
              </p:cNvSpPr>
              <p:nvPr/>
            </p:nvSpPr>
            <p:spPr bwMode="auto">
              <a:xfrm>
                <a:off x="486" y="1105"/>
                <a:ext cx="193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66275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2y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 x 3y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4</a:t>
                </a:r>
                <a:endParaRPr lang="en-GB" sz="2000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19" name="Text Box 27"/>
              <p:cNvSpPr txBox="1">
                <a:spLocks noChangeArrowheads="1"/>
              </p:cNvSpPr>
              <p:nvPr/>
            </p:nvSpPr>
            <p:spPr bwMode="auto">
              <a:xfrm>
                <a:off x="486" y="1361"/>
                <a:ext cx="193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66275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5p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 x 3p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3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 x 2p</a:t>
                </a:r>
              </a:p>
            </p:txBody>
          </p:sp>
          <p:sp>
            <p:nvSpPr>
              <p:cNvPr id="8220" name="Text Box 28"/>
              <p:cNvSpPr txBox="1">
                <a:spLocks noChangeArrowheads="1"/>
              </p:cNvSpPr>
              <p:nvPr/>
            </p:nvSpPr>
            <p:spPr bwMode="auto">
              <a:xfrm>
                <a:off x="486" y="1617"/>
                <a:ext cx="193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66275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8k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3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 x 2k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-4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 x 3k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2</a:t>
                </a:r>
                <a:endParaRPr lang="en-GB" sz="2000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21" name="Text Box 29"/>
              <p:cNvSpPr txBox="1">
                <a:spLocks noChangeArrowheads="1"/>
              </p:cNvSpPr>
              <p:nvPr/>
            </p:nvSpPr>
            <p:spPr bwMode="auto">
              <a:xfrm>
                <a:off x="486" y="1873"/>
                <a:ext cx="193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66275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ab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 x a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b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3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 x a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b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4</a:t>
                </a:r>
                <a:endParaRPr lang="en-GB" sz="2000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22" name="Text Box 30"/>
              <p:cNvSpPr txBox="1">
                <a:spLocks noChangeArrowheads="1"/>
              </p:cNvSpPr>
              <p:nvPr/>
            </p:nvSpPr>
            <p:spPr bwMode="auto">
              <a:xfrm>
                <a:off x="486" y="2129"/>
                <a:ext cx="193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66275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2a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3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b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 x 3ab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4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 x 2a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b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2</a:t>
                </a:r>
                <a:endParaRPr lang="en-GB" sz="2000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23" name="Text Box 31"/>
              <p:cNvSpPr txBox="1">
                <a:spLocks noChangeArrowheads="1"/>
              </p:cNvSpPr>
              <p:nvPr/>
            </p:nvSpPr>
            <p:spPr bwMode="auto">
              <a:xfrm>
                <a:off x="486" y="2385"/>
                <a:ext cx="193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66275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(2pq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)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2</a:t>
                </a:r>
                <a:endParaRPr lang="en-GB" sz="2000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24" name="Text Box 32"/>
              <p:cNvSpPr txBox="1">
                <a:spLocks noChangeArrowheads="1"/>
              </p:cNvSpPr>
              <p:nvPr/>
            </p:nvSpPr>
            <p:spPr bwMode="auto">
              <a:xfrm>
                <a:off x="486" y="2641"/>
                <a:ext cx="193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66275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(3a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b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3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)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2</a:t>
                </a:r>
                <a:endParaRPr lang="en-GB" sz="2000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25" name="Text Box 33"/>
              <p:cNvSpPr txBox="1">
                <a:spLocks noChangeArrowheads="1"/>
              </p:cNvSpPr>
              <p:nvPr/>
            </p:nvSpPr>
            <p:spPr bwMode="auto">
              <a:xfrm>
                <a:off x="486" y="2897"/>
                <a:ext cx="193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66275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(5m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n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3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)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2</a:t>
                </a:r>
                <a:endParaRPr lang="en-GB" sz="2000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26" name="Text Box 34"/>
              <p:cNvSpPr txBox="1">
                <a:spLocks noChangeArrowheads="1"/>
              </p:cNvSpPr>
              <p:nvPr/>
            </p:nvSpPr>
            <p:spPr bwMode="auto">
              <a:xfrm>
                <a:off x="110" y="849"/>
                <a:ext cx="376" cy="256"/>
              </a:xfrm>
              <a:prstGeom prst="rect">
                <a:avLst/>
              </a:prstGeom>
              <a:gradFill rotWithShape="0">
                <a:gsLst>
                  <a:gs pos="0">
                    <a:srgbClr val="F8F8F8">
                      <a:gamma/>
                      <a:shade val="66275"/>
                      <a:invGamma/>
                    </a:srgbClr>
                  </a:gs>
                  <a:gs pos="50000">
                    <a:srgbClr val="F8F8F8"/>
                  </a:gs>
                  <a:gs pos="100000">
                    <a:srgbClr val="F8F8F8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1</a:t>
                </a:r>
              </a:p>
            </p:txBody>
          </p:sp>
          <p:sp>
            <p:nvSpPr>
              <p:cNvPr id="8227" name="Text Box 35"/>
              <p:cNvSpPr txBox="1">
                <a:spLocks noChangeArrowheads="1"/>
              </p:cNvSpPr>
              <p:nvPr/>
            </p:nvSpPr>
            <p:spPr bwMode="auto">
              <a:xfrm>
                <a:off x="110" y="1105"/>
                <a:ext cx="376" cy="256"/>
              </a:xfrm>
              <a:prstGeom prst="rect">
                <a:avLst/>
              </a:prstGeom>
              <a:gradFill rotWithShape="0">
                <a:gsLst>
                  <a:gs pos="0">
                    <a:srgbClr val="F8F8F8">
                      <a:gamma/>
                      <a:shade val="66275"/>
                      <a:invGamma/>
                    </a:srgbClr>
                  </a:gs>
                  <a:gs pos="50000">
                    <a:srgbClr val="F8F8F8"/>
                  </a:gs>
                  <a:gs pos="100000">
                    <a:srgbClr val="F8F8F8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2</a:t>
                </a:r>
              </a:p>
            </p:txBody>
          </p:sp>
          <p:sp>
            <p:nvSpPr>
              <p:cNvPr id="8228" name="Text Box 36"/>
              <p:cNvSpPr txBox="1">
                <a:spLocks noChangeArrowheads="1"/>
              </p:cNvSpPr>
              <p:nvPr/>
            </p:nvSpPr>
            <p:spPr bwMode="auto">
              <a:xfrm>
                <a:off x="110" y="1361"/>
                <a:ext cx="376" cy="256"/>
              </a:xfrm>
              <a:prstGeom prst="rect">
                <a:avLst/>
              </a:prstGeom>
              <a:gradFill rotWithShape="0">
                <a:gsLst>
                  <a:gs pos="0">
                    <a:srgbClr val="F8F8F8">
                      <a:gamma/>
                      <a:shade val="66275"/>
                      <a:invGamma/>
                    </a:srgbClr>
                  </a:gs>
                  <a:gs pos="50000">
                    <a:srgbClr val="F8F8F8"/>
                  </a:gs>
                  <a:gs pos="100000">
                    <a:srgbClr val="F8F8F8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3</a:t>
                </a:r>
              </a:p>
            </p:txBody>
          </p:sp>
          <p:sp>
            <p:nvSpPr>
              <p:cNvPr id="8229" name="Text Box 37"/>
              <p:cNvSpPr txBox="1">
                <a:spLocks noChangeArrowheads="1"/>
              </p:cNvSpPr>
              <p:nvPr/>
            </p:nvSpPr>
            <p:spPr bwMode="auto">
              <a:xfrm>
                <a:off x="110" y="1617"/>
                <a:ext cx="376" cy="256"/>
              </a:xfrm>
              <a:prstGeom prst="rect">
                <a:avLst/>
              </a:prstGeom>
              <a:gradFill rotWithShape="0">
                <a:gsLst>
                  <a:gs pos="0">
                    <a:srgbClr val="F8F8F8">
                      <a:gamma/>
                      <a:shade val="66275"/>
                      <a:invGamma/>
                    </a:srgbClr>
                  </a:gs>
                  <a:gs pos="50000">
                    <a:srgbClr val="F8F8F8"/>
                  </a:gs>
                  <a:gs pos="100000">
                    <a:srgbClr val="F8F8F8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4</a:t>
                </a:r>
              </a:p>
            </p:txBody>
          </p:sp>
          <p:sp>
            <p:nvSpPr>
              <p:cNvPr id="8230" name="Text Box 38"/>
              <p:cNvSpPr txBox="1">
                <a:spLocks noChangeArrowheads="1"/>
              </p:cNvSpPr>
              <p:nvPr/>
            </p:nvSpPr>
            <p:spPr bwMode="auto">
              <a:xfrm>
                <a:off x="110" y="1873"/>
                <a:ext cx="376" cy="256"/>
              </a:xfrm>
              <a:prstGeom prst="rect">
                <a:avLst/>
              </a:prstGeom>
              <a:gradFill rotWithShape="0">
                <a:gsLst>
                  <a:gs pos="0">
                    <a:srgbClr val="F8F8F8">
                      <a:gamma/>
                      <a:shade val="66275"/>
                      <a:invGamma/>
                    </a:srgbClr>
                  </a:gs>
                  <a:gs pos="50000">
                    <a:srgbClr val="F8F8F8"/>
                  </a:gs>
                  <a:gs pos="100000">
                    <a:srgbClr val="F8F8F8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5</a:t>
                </a:r>
              </a:p>
            </p:txBody>
          </p:sp>
          <p:sp>
            <p:nvSpPr>
              <p:cNvPr id="8231" name="Text Box 39"/>
              <p:cNvSpPr txBox="1">
                <a:spLocks noChangeArrowheads="1"/>
              </p:cNvSpPr>
              <p:nvPr/>
            </p:nvSpPr>
            <p:spPr bwMode="auto">
              <a:xfrm>
                <a:off x="110" y="2129"/>
                <a:ext cx="376" cy="256"/>
              </a:xfrm>
              <a:prstGeom prst="rect">
                <a:avLst/>
              </a:prstGeom>
              <a:gradFill rotWithShape="0">
                <a:gsLst>
                  <a:gs pos="0">
                    <a:srgbClr val="F8F8F8">
                      <a:gamma/>
                      <a:shade val="66275"/>
                      <a:invGamma/>
                    </a:srgbClr>
                  </a:gs>
                  <a:gs pos="50000">
                    <a:srgbClr val="F8F8F8"/>
                  </a:gs>
                  <a:gs pos="100000">
                    <a:srgbClr val="F8F8F8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6</a:t>
                </a:r>
              </a:p>
            </p:txBody>
          </p:sp>
          <p:sp>
            <p:nvSpPr>
              <p:cNvPr id="8232" name="Text Box 40"/>
              <p:cNvSpPr txBox="1">
                <a:spLocks noChangeArrowheads="1"/>
              </p:cNvSpPr>
              <p:nvPr/>
            </p:nvSpPr>
            <p:spPr bwMode="auto">
              <a:xfrm>
                <a:off x="110" y="2385"/>
                <a:ext cx="376" cy="256"/>
              </a:xfrm>
              <a:prstGeom prst="rect">
                <a:avLst/>
              </a:prstGeom>
              <a:gradFill rotWithShape="0">
                <a:gsLst>
                  <a:gs pos="0">
                    <a:srgbClr val="F8F8F8">
                      <a:gamma/>
                      <a:shade val="66275"/>
                      <a:invGamma/>
                    </a:srgbClr>
                  </a:gs>
                  <a:gs pos="50000">
                    <a:srgbClr val="F8F8F8"/>
                  </a:gs>
                  <a:gs pos="100000">
                    <a:srgbClr val="F8F8F8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7</a:t>
                </a:r>
              </a:p>
            </p:txBody>
          </p:sp>
          <p:sp>
            <p:nvSpPr>
              <p:cNvPr id="8233" name="Text Box 41"/>
              <p:cNvSpPr txBox="1">
                <a:spLocks noChangeArrowheads="1"/>
              </p:cNvSpPr>
              <p:nvPr/>
            </p:nvSpPr>
            <p:spPr bwMode="auto">
              <a:xfrm>
                <a:off x="110" y="2641"/>
                <a:ext cx="376" cy="256"/>
              </a:xfrm>
              <a:prstGeom prst="rect">
                <a:avLst/>
              </a:prstGeom>
              <a:gradFill rotWithShape="0">
                <a:gsLst>
                  <a:gs pos="0">
                    <a:srgbClr val="F8F8F8">
                      <a:gamma/>
                      <a:shade val="66275"/>
                      <a:invGamma/>
                    </a:srgbClr>
                  </a:gs>
                  <a:gs pos="50000">
                    <a:srgbClr val="F8F8F8"/>
                  </a:gs>
                  <a:gs pos="100000">
                    <a:srgbClr val="F8F8F8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8</a:t>
                </a:r>
              </a:p>
            </p:txBody>
          </p:sp>
          <p:sp>
            <p:nvSpPr>
              <p:cNvPr id="8234" name="Text Box 42"/>
              <p:cNvSpPr txBox="1">
                <a:spLocks noChangeArrowheads="1"/>
              </p:cNvSpPr>
              <p:nvPr/>
            </p:nvSpPr>
            <p:spPr bwMode="auto">
              <a:xfrm>
                <a:off x="110" y="2897"/>
                <a:ext cx="376" cy="256"/>
              </a:xfrm>
              <a:prstGeom prst="rect">
                <a:avLst/>
              </a:prstGeom>
              <a:gradFill rotWithShape="0">
                <a:gsLst>
                  <a:gs pos="0">
                    <a:srgbClr val="F8F8F8">
                      <a:gamma/>
                      <a:shade val="66275"/>
                      <a:invGamma/>
                    </a:srgbClr>
                  </a:gs>
                  <a:gs pos="50000">
                    <a:srgbClr val="F8F8F8"/>
                  </a:gs>
                  <a:gs pos="100000">
                    <a:srgbClr val="F8F8F8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9</a:t>
                </a:r>
              </a:p>
            </p:txBody>
          </p:sp>
          <p:sp>
            <p:nvSpPr>
              <p:cNvPr id="8235" name="Text Box 43"/>
              <p:cNvSpPr txBox="1">
                <a:spLocks noChangeArrowheads="1"/>
              </p:cNvSpPr>
              <p:nvPr/>
            </p:nvSpPr>
            <p:spPr bwMode="auto">
              <a:xfrm>
                <a:off x="486" y="3153"/>
                <a:ext cx="193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66275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(2pq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)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3</a:t>
                </a:r>
              </a:p>
            </p:txBody>
          </p:sp>
          <p:sp>
            <p:nvSpPr>
              <p:cNvPr id="8236" name="Text Box 44"/>
              <p:cNvSpPr txBox="1">
                <a:spLocks noChangeArrowheads="1"/>
              </p:cNvSpPr>
              <p:nvPr/>
            </p:nvSpPr>
            <p:spPr bwMode="auto">
              <a:xfrm>
                <a:off x="486" y="3409"/>
                <a:ext cx="193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66275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(3a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b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3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)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4</a:t>
                </a:r>
                <a:endParaRPr lang="en-GB" sz="2000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37" name="Text Box 45"/>
              <p:cNvSpPr txBox="1">
                <a:spLocks noChangeArrowheads="1"/>
              </p:cNvSpPr>
              <p:nvPr/>
            </p:nvSpPr>
            <p:spPr bwMode="auto">
              <a:xfrm>
                <a:off x="486" y="3665"/>
                <a:ext cx="1932" cy="256"/>
              </a:xfrm>
              <a:prstGeom prst="rect">
                <a:avLst/>
              </a:prstGeom>
              <a:gradFill rotWithShape="0">
                <a:gsLst>
                  <a:gs pos="0">
                    <a:srgbClr val="FFFFCC">
                      <a:gamma/>
                      <a:shade val="66275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(2m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2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n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3</a:t>
                </a:r>
                <a:r>
                  <a:rPr lang="en-GB" sz="2000">
                    <a:latin typeface="Comic Sans MS" charset="0"/>
                    <a:ea typeface="ＭＳ Ｐゴシック" charset="0"/>
                  </a:rPr>
                  <a:t>)</a:t>
                </a:r>
                <a:r>
                  <a:rPr lang="en-GB" sz="2000" baseline="30000">
                    <a:latin typeface="Comic Sans MS" charset="0"/>
                    <a:ea typeface="ＭＳ Ｐゴシック" charset="0"/>
                  </a:rPr>
                  <a:t>5</a:t>
                </a:r>
                <a:endParaRPr lang="en-GB" sz="2000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8238" name="Text Box 46"/>
              <p:cNvSpPr txBox="1">
                <a:spLocks noChangeArrowheads="1"/>
              </p:cNvSpPr>
              <p:nvPr/>
            </p:nvSpPr>
            <p:spPr bwMode="auto">
              <a:xfrm>
                <a:off x="110" y="3153"/>
                <a:ext cx="376" cy="256"/>
              </a:xfrm>
              <a:prstGeom prst="rect">
                <a:avLst/>
              </a:prstGeom>
              <a:gradFill rotWithShape="0">
                <a:gsLst>
                  <a:gs pos="0">
                    <a:srgbClr val="F8F8F8">
                      <a:gamma/>
                      <a:shade val="66275"/>
                      <a:invGamma/>
                    </a:srgbClr>
                  </a:gs>
                  <a:gs pos="50000">
                    <a:srgbClr val="F8F8F8"/>
                  </a:gs>
                  <a:gs pos="100000">
                    <a:srgbClr val="F8F8F8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10</a:t>
                </a:r>
              </a:p>
            </p:txBody>
          </p:sp>
          <p:sp>
            <p:nvSpPr>
              <p:cNvPr id="8239" name="Text Box 47"/>
              <p:cNvSpPr txBox="1">
                <a:spLocks noChangeArrowheads="1"/>
              </p:cNvSpPr>
              <p:nvPr/>
            </p:nvSpPr>
            <p:spPr bwMode="auto">
              <a:xfrm>
                <a:off x="110" y="3409"/>
                <a:ext cx="376" cy="256"/>
              </a:xfrm>
              <a:prstGeom prst="rect">
                <a:avLst/>
              </a:prstGeom>
              <a:gradFill rotWithShape="0">
                <a:gsLst>
                  <a:gs pos="0">
                    <a:srgbClr val="F8F8F8">
                      <a:gamma/>
                      <a:shade val="66275"/>
                      <a:invGamma/>
                    </a:srgbClr>
                  </a:gs>
                  <a:gs pos="50000">
                    <a:srgbClr val="F8F8F8"/>
                  </a:gs>
                  <a:gs pos="100000">
                    <a:srgbClr val="F8F8F8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11</a:t>
                </a:r>
              </a:p>
            </p:txBody>
          </p:sp>
          <p:sp>
            <p:nvSpPr>
              <p:cNvPr id="8240" name="Text Box 48"/>
              <p:cNvSpPr txBox="1">
                <a:spLocks noChangeArrowheads="1"/>
              </p:cNvSpPr>
              <p:nvPr/>
            </p:nvSpPr>
            <p:spPr bwMode="auto">
              <a:xfrm>
                <a:off x="110" y="3665"/>
                <a:ext cx="376" cy="256"/>
              </a:xfrm>
              <a:prstGeom prst="rect">
                <a:avLst/>
              </a:prstGeom>
              <a:gradFill rotWithShape="0">
                <a:gsLst>
                  <a:gs pos="0">
                    <a:srgbClr val="F8F8F8">
                      <a:gamma/>
                      <a:shade val="66275"/>
                      <a:invGamma/>
                    </a:srgbClr>
                  </a:gs>
                  <a:gs pos="50000">
                    <a:srgbClr val="F8F8F8"/>
                  </a:gs>
                  <a:gs pos="100000">
                    <a:srgbClr val="F8F8F8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 sz="2000">
                    <a:latin typeface="Comic Sans MS" charset="0"/>
                    <a:ea typeface="ＭＳ Ｐゴシック" charset="0"/>
                  </a:rPr>
                  <a:t>12</a:t>
                </a:r>
              </a:p>
            </p:txBody>
          </p:sp>
        </p:grp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 autoUpdateAnimBg="0"/>
      <p:bldP spid="8195" grpId="0" animBg="1" autoUpdateAnimBg="0"/>
      <p:bldP spid="8196" grpId="0" animBg="1" autoUpdateAnimBg="0"/>
      <p:bldP spid="8197" grpId="0" animBg="1" autoUpdateAnimBg="0"/>
      <p:bldP spid="8198" grpId="0" animBg="1" autoUpdateAnimBg="0"/>
      <p:bldP spid="8199" grpId="0" animBg="1" autoUpdateAnimBg="0"/>
      <p:bldP spid="8200" grpId="0" animBg="1" autoUpdateAnimBg="0"/>
      <p:bldP spid="8201" grpId="0" animBg="1" autoUpdateAnimBg="0"/>
      <p:bldP spid="8202" grpId="0" animBg="1" autoUpdateAnimBg="0"/>
      <p:bldP spid="8203" grpId="0" animBg="1" autoUpdateAnimBg="0"/>
      <p:bldP spid="8204" grpId="0" animBg="1" autoUpdateAnimBg="0"/>
      <p:bldP spid="8205" grpId="0" animBg="1" autoUpdateAnimBg="0"/>
      <p:bldP spid="8206" grpId="0" animBg="1" autoUpdateAnimBg="0"/>
      <p:bldP spid="8210" grpId="0" animBg="1" autoUpdateAnimBg="0"/>
      <p:bldP spid="8211" grpId="0" animBg="1" autoUpdateAnimBg="0"/>
      <p:bldP spid="821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812800" y="495300"/>
            <a:ext cx="6480175" cy="4803775"/>
            <a:chOff x="512" y="312"/>
            <a:chExt cx="4082" cy="3026"/>
          </a:xfrm>
        </p:grpSpPr>
        <p:grpSp>
          <p:nvGrpSpPr>
            <p:cNvPr id="8248" name="Group 3"/>
            <p:cNvGrpSpPr>
              <a:grpSpLocks/>
            </p:cNvGrpSpPr>
            <p:nvPr/>
          </p:nvGrpSpPr>
          <p:grpSpPr bwMode="auto">
            <a:xfrm>
              <a:off x="512" y="735"/>
              <a:ext cx="4082" cy="2603"/>
              <a:chOff x="512" y="735"/>
              <a:chExt cx="4082" cy="2603"/>
            </a:xfrm>
          </p:grpSpPr>
          <p:graphicFrame>
            <p:nvGraphicFramePr>
              <p:cNvPr id="8250" name="Object 4"/>
              <p:cNvGraphicFramePr>
                <a:graphicFrameLocks noChangeAspect="1"/>
              </p:cNvGraphicFramePr>
              <p:nvPr/>
            </p:nvGraphicFramePr>
            <p:xfrm>
              <a:off x="1137" y="741"/>
              <a:ext cx="622" cy="680"/>
            </p:xfrm>
            <a:graphic>
              <a:graphicData uri="http://schemas.openxmlformats.org/presentationml/2006/ole">
                <p:oleObj spid="_x0000_s8250" name="Equation" r:id="rId4" imgW="406048" imgH="444114" progId="Equation.DSMT4">
                  <p:embed/>
                </p:oleObj>
              </a:graphicData>
            </a:graphic>
          </p:graphicFrame>
          <p:sp>
            <p:nvSpPr>
              <p:cNvPr id="9221" name="Text Box 5"/>
              <p:cNvSpPr txBox="1">
                <a:spLocks noChangeArrowheads="1"/>
              </p:cNvSpPr>
              <p:nvPr/>
            </p:nvSpPr>
            <p:spPr bwMode="auto">
              <a:xfrm>
                <a:off x="512" y="914"/>
                <a:ext cx="372" cy="294"/>
              </a:xfrm>
              <a:prstGeom prst="rect">
                <a:avLst/>
              </a:prstGeom>
              <a:gradFill rotWithShape="0">
                <a:gsLst>
                  <a:gs pos="0">
                    <a:srgbClr val="F8F8F8">
                      <a:gamma/>
                      <a:shade val="66275"/>
                      <a:invGamma/>
                    </a:srgbClr>
                  </a:gs>
                  <a:gs pos="50000">
                    <a:srgbClr val="F8F8F8"/>
                  </a:gs>
                  <a:gs pos="100000">
                    <a:srgbClr val="F8F8F8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FF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>
                    <a:latin typeface="Comic Sans MS" charset="0"/>
                    <a:ea typeface="ＭＳ Ｐゴシック" charset="0"/>
                  </a:rPr>
                  <a:t>1</a:t>
                </a:r>
              </a:p>
            </p:txBody>
          </p:sp>
          <p:sp>
            <p:nvSpPr>
              <p:cNvPr id="9222" name="Text Box 6"/>
              <p:cNvSpPr txBox="1">
                <a:spLocks noChangeArrowheads="1"/>
              </p:cNvSpPr>
              <p:nvPr/>
            </p:nvSpPr>
            <p:spPr bwMode="auto">
              <a:xfrm>
                <a:off x="512" y="1805"/>
                <a:ext cx="372" cy="294"/>
              </a:xfrm>
              <a:prstGeom prst="rect">
                <a:avLst/>
              </a:prstGeom>
              <a:gradFill rotWithShape="0">
                <a:gsLst>
                  <a:gs pos="0">
                    <a:srgbClr val="F8F8F8">
                      <a:gamma/>
                      <a:shade val="66275"/>
                      <a:invGamma/>
                    </a:srgbClr>
                  </a:gs>
                  <a:gs pos="50000">
                    <a:srgbClr val="F8F8F8"/>
                  </a:gs>
                  <a:gs pos="100000">
                    <a:srgbClr val="F8F8F8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FF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>
                    <a:latin typeface="Comic Sans MS" charset="0"/>
                    <a:ea typeface="ＭＳ Ｐゴシック" charset="0"/>
                  </a:rPr>
                  <a:t>2</a:t>
                </a:r>
              </a:p>
            </p:txBody>
          </p:sp>
          <p:graphicFrame>
            <p:nvGraphicFramePr>
              <p:cNvPr id="8253" name="Object 7"/>
              <p:cNvGraphicFramePr>
                <a:graphicFrameLocks noChangeAspect="1"/>
              </p:cNvGraphicFramePr>
              <p:nvPr/>
            </p:nvGraphicFramePr>
            <p:xfrm>
              <a:off x="1137" y="1658"/>
              <a:ext cx="622" cy="680"/>
            </p:xfrm>
            <a:graphic>
              <a:graphicData uri="http://schemas.openxmlformats.org/presentationml/2006/ole">
                <p:oleObj spid="_x0000_s8253" name="Equation" r:id="rId5" imgW="406048" imgH="444114" progId="Equation.DSMT4">
                  <p:embed/>
                </p:oleObj>
              </a:graphicData>
            </a:graphic>
          </p:graphicFrame>
          <p:sp>
            <p:nvSpPr>
              <p:cNvPr id="9224" name="Text Box 8"/>
              <p:cNvSpPr txBox="1">
                <a:spLocks noChangeArrowheads="1"/>
              </p:cNvSpPr>
              <p:nvPr/>
            </p:nvSpPr>
            <p:spPr bwMode="auto">
              <a:xfrm>
                <a:off x="512" y="2825"/>
                <a:ext cx="372" cy="294"/>
              </a:xfrm>
              <a:prstGeom prst="rect">
                <a:avLst/>
              </a:prstGeom>
              <a:gradFill rotWithShape="0">
                <a:gsLst>
                  <a:gs pos="0">
                    <a:srgbClr val="F8F8F8">
                      <a:gamma/>
                      <a:shade val="66275"/>
                      <a:invGamma/>
                    </a:srgbClr>
                  </a:gs>
                  <a:gs pos="50000">
                    <a:srgbClr val="F8F8F8"/>
                  </a:gs>
                  <a:gs pos="100000">
                    <a:srgbClr val="F8F8F8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FF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>
                    <a:latin typeface="Comic Sans MS" charset="0"/>
                    <a:ea typeface="ＭＳ Ｐゴシック" charset="0"/>
                  </a:rPr>
                  <a:t>3</a:t>
                </a:r>
              </a:p>
            </p:txBody>
          </p:sp>
          <p:graphicFrame>
            <p:nvGraphicFramePr>
              <p:cNvPr id="8255" name="Object 9"/>
              <p:cNvGraphicFramePr>
                <a:graphicFrameLocks noChangeAspect="1"/>
              </p:cNvGraphicFramePr>
              <p:nvPr/>
            </p:nvGraphicFramePr>
            <p:xfrm>
              <a:off x="1108" y="2697"/>
              <a:ext cx="680" cy="641"/>
            </p:xfrm>
            <a:graphic>
              <a:graphicData uri="http://schemas.openxmlformats.org/presentationml/2006/ole">
                <p:oleObj spid="_x0000_s8255" name="Equation" r:id="rId6" imgW="444307" imgH="418918" progId="Equation.DSMT4">
                  <p:embed/>
                </p:oleObj>
              </a:graphicData>
            </a:graphic>
          </p:graphicFrame>
          <p:graphicFrame>
            <p:nvGraphicFramePr>
              <p:cNvPr id="8256" name="Object 10"/>
              <p:cNvGraphicFramePr>
                <a:graphicFrameLocks noChangeAspect="1"/>
              </p:cNvGraphicFramePr>
              <p:nvPr/>
            </p:nvGraphicFramePr>
            <p:xfrm>
              <a:off x="3943" y="735"/>
              <a:ext cx="622" cy="680"/>
            </p:xfrm>
            <a:graphic>
              <a:graphicData uri="http://schemas.openxmlformats.org/presentationml/2006/ole">
                <p:oleObj spid="_x0000_s8256" name="Equation" r:id="rId7" imgW="406048" imgH="444114" progId="Equation.DSMT4">
                  <p:embed/>
                </p:oleObj>
              </a:graphicData>
            </a:graphic>
          </p:graphicFrame>
          <p:sp>
            <p:nvSpPr>
              <p:cNvPr id="9227" name="Text Box 11"/>
              <p:cNvSpPr txBox="1">
                <a:spLocks noChangeArrowheads="1"/>
              </p:cNvSpPr>
              <p:nvPr/>
            </p:nvSpPr>
            <p:spPr bwMode="auto">
              <a:xfrm>
                <a:off x="3318" y="908"/>
                <a:ext cx="372" cy="294"/>
              </a:xfrm>
              <a:prstGeom prst="rect">
                <a:avLst/>
              </a:prstGeom>
              <a:gradFill rotWithShape="0">
                <a:gsLst>
                  <a:gs pos="0">
                    <a:srgbClr val="F8F8F8">
                      <a:gamma/>
                      <a:shade val="66275"/>
                      <a:invGamma/>
                    </a:srgbClr>
                  </a:gs>
                  <a:gs pos="50000">
                    <a:srgbClr val="F8F8F8"/>
                  </a:gs>
                  <a:gs pos="100000">
                    <a:srgbClr val="F8F8F8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FF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>
                    <a:latin typeface="Comic Sans MS" charset="0"/>
                    <a:ea typeface="ＭＳ Ｐゴシック" charset="0"/>
                  </a:rPr>
                  <a:t>4</a:t>
                </a:r>
              </a:p>
            </p:txBody>
          </p:sp>
          <p:sp>
            <p:nvSpPr>
              <p:cNvPr id="9228" name="Text Box 12"/>
              <p:cNvSpPr txBox="1">
                <a:spLocks noChangeArrowheads="1"/>
              </p:cNvSpPr>
              <p:nvPr/>
            </p:nvSpPr>
            <p:spPr bwMode="auto">
              <a:xfrm>
                <a:off x="3318" y="1799"/>
                <a:ext cx="372" cy="294"/>
              </a:xfrm>
              <a:prstGeom prst="rect">
                <a:avLst/>
              </a:prstGeom>
              <a:gradFill rotWithShape="0">
                <a:gsLst>
                  <a:gs pos="0">
                    <a:srgbClr val="F8F8F8">
                      <a:gamma/>
                      <a:shade val="66275"/>
                      <a:invGamma/>
                    </a:srgbClr>
                  </a:gs>
                  <a:gs pos="50000">
                    <a:srgbClr val="F8F8F8"/>
                  </a:gs>
                  <a:gs pos="100000">
                    <a:srgbClr val="F8F8F8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FF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>
                    <a:latin typeface="Comic Sans MS" charset="0"/>
                    <a:ea typeface="ＭＳ Ｐゴシック" charset="0"/>
                  </a:rPr>
                  <a:t>5</a:t>
                </a:r>
              </a:p>
            </p:txBody>
          </p:sp>
          <p:graphicFrame>
            <p:nvGraphicFramePr>
              <p:cNvPr id="8259" name="Object 13"/>
              <p:cNvGraphicFramePr>
                <a:graphicFrameLocks noChangeAspect="1"/>
              </p:cNvGraphicFramePr>
              <p:nvPr/>
            </p:nvGraphicFramePr>
            <p:xfrm>
              <a:off x="3943" y="1652"/>
              <a:ext cx="622" cy="680"/>
            </p:xfrm>
            <a:graphic>
              <a:graphicData uri="http://schemas.openxmlformats.org/presentationml/2006/ole">
                <p:oleObj spid="_x0000_s8259" name="Equation" r:id="rId8" imgW="406048" imgH="444114" progId="Equation.DSMT4">
                  <p:embed/>
                </p:oleObj>
              </a:graphicData>
            </a:graphic>
          </p:graphicFrame>
          <p:sp>
            <p:nvSpPr>
              <p:cNvPr id="9230" name="Text Box 14"/>
              <p:cNvSpPr txBox="1">
                <a:spLocks noChangeArrowheads="1"/>
              </p:cNvSpPr>
              <p:nvPr/>
            </p:nvSpPr>
            <p:spPr bwMode="auto">
              <a:xfrm>
                <a:off x="3318" y="2819"/>
                <a:ext cx="372" cy="294"/>
              </a:xfrm>
              <a:prstGeom prst="rect">
                <a:avLst/>
              </a:prstGeom>
              <a:gradFill rotWithShape="0">
                <a:gsLst>
                  <a:gs pos="0">
                    <a:srgbClr val="F8F8F8">
                      <a:gamma/>
                      <a:shade val="66275"/>
                      <a:invGamma/>
                    </a:srgbClr>
                  </a:gs>
                  <a:gs pos="50000">
                    <a:srgbClr val="F8F8F8"/>
                  </a:gs>
                  <a:gs pos="100000">
                    <a:srgbClr val="F8F8F8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FF00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GB">
                    <a:latin typeface="Comic Sans MS" charset="0"/>
                    <a:ea typeface="ＭＳ Ｐゴシック" charset="0"/>
                  </a:rPr>
                  <a:t>6</a:t>
                </a:r>
              </a:p>
            </p:txBody>
          </p:sp>
          <p:graphicFrame>
            <p:nvGraphicFramePr>
              <p:cNvPr id="8261" name="Object 15"/>
              <p:cNvGraphicFramePr>
                <a:graphicFrameLocks noChangeAspect="1"/>
              </p:cNvGraphicFramePr>
              <p:nvPr/>
            </p:nvGraphicFramePr>
            <p:xfrm>
              <a:off x="3914" y="2691"/>
              <a:ext cx="680" cy="641"/>
            </p:xfrm>
            <a:graphic>
              <a:graphicData uri="http://schemas.openxmlformats.org/presentationml/2006/ole">
                <p:oleObj spid="_x0000_s8261" name="Equation" r:id="rId9" imgW="444307" imgH="418918" progId="Equation.DSMT4">
                  <p:embed/>
                </p:oleObj>
              </a:graphicData>
            </a:graphic>
          </p:graphicFrame>
        </p:grp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512" y="312"/>
              <a:ext cx="317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200" b="1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Simplify the following:</a:t>
              </a:r>
            </a:p>
          </p:txBody>
        </p:sp>
      </p:grpSp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3284538" y="1425575"/>
          <a:ext cx="985837" cy="555625"/>
        </p:xfrm>
        <a:graphic>
          <a:graphicData uri="http://schemas.openxmlformats.org/presentationml/2006/ole">
            <p:oleObj spid="_x0000_s8194" name="Equation" r:id="rId10" imgW="406224" imgH="228501" progId="Equation.DSMT4">
              <p:embed/>
            </p:oleObj>
          </a:graphicData>
        </a:graphic>
      </p:graphicFrame>
      <p:sp>
        <p:nvSpPr>
          <p:cNvPr id="9234" name="Line 18"/>
          <p:cNvSpPr>
            <a:spLocks noChangeShapeType="1"/>
          </p:cNvSpPr>
          <p:nvPr/>
        </p:nvSpPr>
        <p:spPr bwMode="auto">
          <a:xfrm flipV="1">
            <a:off x="1958975" y="1797050"/>
            <a:ext cx="404813" cy="32385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V="1">
            <a:off x="1908175" y="1289050"/>
            <a:ext cx="404813" cy="32385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1908175" y="2016125"/>
            <a:ext cx="284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1743075" y="1111250"/>
            <a:ext cx="284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5</a:t>
            </a:r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V="1">
            <a:off x="2192338" y="1844675"/>
            <a:ext cx="404812" cy="32385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2428875" y="1981200"/>
            <a:ext cx="284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2571750" y="1111250"/>
            <a:ext cx="284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3</a:t>
            </a:r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flipV="1">
            <a:off x="2530475" y="1289050"/>
            <a:ext cx="133350" cy="13652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9242" name="Object 26"/>
          <p:cNvGraphicFramePr>
            <a:graphicFrameLocks noChangeAspect="1"/>
          </p:cNvGraphicFramePr>
          <p:nvPr/>
        </p:nvGraphicFramePr>
        <p:xfrm>
          <a:off x="3268663" y="2865438"/>
          <a:ext cx="1017587" cy="555625"/>
        </p:xfrm>
        <a:graphic>
          <a:graphicData uri="http://schemas.openxmlformats.org/presentationml/2006/ole">
            <p:oleObj spid="_x0000_s8203" name="Equation" r:id="rId11" imgW="419100" imgH="228600" progId="Equation.DSMT4">
              <p:embed/>
            </p:oleObj>
          </a:graphicData>
        </a:graphic>
      </p:graphicFrame>
      <p:sp>
        <p:nvSpPr>
          <p:cNvPr id="9243" name="Line 27"/>
          <p:cNvSpPr>
            <a:spLocks noChangeShapeType="1"/>
          </p:cNvSpPr>
          <p:nvPr/>
        </p:nvSpPr>
        <p:spPr bwMode="auto">
          <a:xfrm flipV="1">
            <a:off x="1885950" y="3244850"/>
            <a:ext cx="404813" cy="32385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V="1">
            <a:off x="1885950" y="2760663"/>
            <a:ext cx="404813" cy="32385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1816100" y="3492500"/>
            <a:ext cx="284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1743075" y="2560638"/>
            <a:ext cx="284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3</a:t>
            </a:r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 flipV="1">
            <a:off x="2170113" y="3259138"/>
            <a:ext cx="427037" cy="32385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 flipV="1">
            <a:off x="2530475" y="2760663"/>
            <a:ext cx="133350" cy="10477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2571750" y="2590800"/>
            <a:ext cx="284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2</a:t>
            </a:r>
          </a:p>
        </p:txBody>
      </p:sp>
      <p:graphicFrame>
        <p:nvGraphicFramePr>
          <p:cNvPr id="9250" name="Object 34"/>
          <p:cNvGraphicFramePr>
            <a:graphicFrameLocks noChangeAspect="1"/>
          </p:cNvGraphicFramePr>
          <p:nvPr/>
        </p:nvGraphicFramePr>
        <p:xfrm>
          <a:off x="3208338" y="4530725"/>
          <a:ext cx="1139825" cy="461963"/>
        </p:xfrm>
        <a:graphic>
          <a:graphicData uri="http://schemas.openxmlformats.org/presentationml/2006/ole">
            <p:oleObj spid="_x0000_s8211" name="Equation" r:id="rId12" imgW="469696" imgH="190417" progId="Equation.DSMT4">
              <p:embed/>
            </p:oleObj>
          </a:graphicData>
        </a:graphic>
      </p:graphicFrame>
      <p:sp>
        <p:nvSpPr>
          <p:cNvPr id="9251" name="Line 35"/>
          <p:cNvSpPr>
            <a:spLocks noChangeShapeType="1"/>
          </p:cNvSpPr>
          <p:nvPr/>
        </p:nvSpPr>
        <p:spPr bwMode="auto">
          <a:xfrm flipV="1">
            <a:off x="1885950" y="4878388"/>
            <a:ext cx="404813" cy="32385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 flipV="1">
            <a:off x="1885950" y="4379913"/>
            <a:ext cx="404813" cy="32385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1674813" y="5049838"/>
            <a:ext cx="284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1674813" y="4210050"/>
            <a:ext cx="284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4</a:t>
            </a:r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 flipV="1">
            <a:off x="2170113" y="4878388"/>
            <a:ext cx="427037" cy="32385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 flipV="1">
            <a:off x="2581275" y="4379913"/>
            <a:ext cx="133350" cy="10477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2597150" y="4217988"/>
            <a:ext cx="284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4</a:t>
            </a:r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 flipV="1">
            <a:off x="6413500" y="1787525"/>
            <a:ext cx="404813" cy="32385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 flipV="1">
            <a:off x="6362700" y="1279525"/>
            <a:ext cx="404813" cy="32385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6213475" y="1981200"/>
            <a:ext cx="284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2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6219825" y="1111250"/>
            <a:ext cx="284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3</a:t>
            </a:r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 flipV="1">
            <a:off x="6713538" y="1852613"/>
            <a:ext cx="404812" cy="32385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6892925" y="2016125"/>
            <a:ext cx="284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7026275" y="1146175"/>
            <a:ext cx="284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3</a:t>
            </a:r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 flipV="1">
            <a:off x="6985000" y="1279525"/>
            <a:ext cx="133350" cy="13652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 flipV="1">
            <a:off x="6340475" y="3249613"/>
            <a:ext cx="404813" cy="32385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 flipV="1">
            <a:off x="6340475" y="2751138"/>
            <a:ext cx="404813" cy="32385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6270625" y="3492500"/>
            <a:ext cx="284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2</a:t>
            </a: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6197600" y="2560638"/>
            <a:ext cx="284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3</a:t>
            </a:r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 flipV="1">
            <a:off x="6624638" y="3249613"/>
            <a:ext cx="427037" cy="32385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71" name="Line 55"/>
          <p:cNvSpPr>
            <a:spLocks noChangeShapeType="1"/>
          </p:cNvSpPr>
          <p:nvPr/>
        </p:nvSpPr>
        <p:spPr bwMode="auto">
          <a:xfrm flipV="1">
            <a:off x="6985000" y="2751138"/>
            <a:ext cx="133350" cy="10477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7034213" y="2560638"/>
            <a:ext cx="284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2</a:t>
            </a:r>
          </a:p>
        </p:txBody>
      </p:sp>
      <p:sp>
        <p:nvSpPr>
          <p:cNvPr id="9273" name="Line 57"/>
          <p:cNvSpPr>
            <a:spLocks noChangeShapeType="1"/>
          </p:cNvSpPr>
          <p:nvPr/>
        </p:nvSpPr>
        <p:spPr bwMode="auto">
          <a:xfrm flipV="1">
            <a:off x="6340475" y="4868863"/>
            <a:ext cx="404813" cy="32385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74" name="Line 58"/>
          <p:cNvSpPr>
            <a:spLocks noChangeShapeType="1"/>
          </p:cNvSpPr>
          <p:nvPr/>
        </p:nvSpPr>
        <p:spPr bwMode="auto">
          <a:xfrm flipV="1">
            <a:off x="6340475" y="4370388"/>
            <a:ext cx="404813" cy="32385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6129338" y="5049838"/>
            <a:ext cx="284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3</a:t>
            </a:r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6129338" y="4200525"/>
            <a:ext cx="284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4</a:t>
            </a:r>
          </a:p>
        </p:txBody>
      </p:sp>
      <p:sp>
        <p:nvSpPr>
          <p:cNvPr id="9277" name="Line 61"/>
          <p:cNvSpPr>
            <a:spLocks noChangeShapeType="1"/>
          </p:cNvSpPr>
          <p:nvPr/>
        </p:nvSpPr>
        <p:spPr bwMode="auto">
          <a:xfrm flipV="1">
            <a:off x="6713538" y="4878388"/>
            <a:ext cx="427037" cy="32385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78" name="Line 62"/>
          <p:cNvSpPr>
            <a:spLocks noChangeShapeType="1"/>
          </p:cNvSpPr>
          <p:nvPr/>
        </p:nvSpPr>
        <p:spPr bwMode="auto">
          <a:xfrm flipV="1">
            <a:off x="7035800" y="4370388"/>
            <a:ext cx="133350" cy="10477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7051675" y="4200525"/>
            <a:ext cx="284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4</a:t>
            </a:r>
          </a:p>
        </p:txBody>
      </p:sp>
      <p:graphicFrame>
        <p:nvGraphicFramePr>
          <p:cNvPr id="9280" name="Object 64"/>
          <p:cNvGraphicFramePr>
            <a:graphicFrameLocks noChangeAspect="1"/>
          </p:cNvGraphicFramePr>
          <p:nvPr/>
        </p:nvGraphicFramePr>
        <p:xfrm>
          <a:off x="7534275" y="1196975"/>
          <a:ext cx="1079500" cy="1017588"/>
        </p:xfrm>
        <a:graphic>
          <a:graphicData uri="http://schemas.openxmlformats.org/presentationml/2006/ole">
            <p:oleObj spid="_x0000_s8241" name="Equation" r:id="rId13" imgW="444307" imgH="418918" progId="Equation.DSMT4">
              <p:embed/>
            </p:oleObj>
          </a:graphicData>
        </a:graphic>
      </p:graphicFrame>
      <p:graphicFrame>
        <p:nvGraphicFramePr>
          <p:cNvPr id="9281" name="Object 65"/>
          <p:cNvGraphicFramePr>
            <a:graphicFrameLocks noChangeAspect="1"/>
          </p:cNvGraphicFramePr>
          <p:nvPr/>
        </p:nvGraphicFramePr>
        <p:xfrm>
          <a:off x="7519988" y="2652713"/>
          <a:ext cx="1109662" cy="1017587"/>
        </p:xfrm>
        <a:graphic>
          <a:graphicData uri="http://schemas.openxmlformats.org/presentationml/2006/ole">
            <p:oleObj spid="_x0000_s8242" name="Equation" r:id="rId14" imgW="457200" imgH="419100" progId="Equation.DSMT4">
              <p:embed/>
            </p:oleObj>
          </a:graphicData>
        </a:graphic>
      </p:graphicFrame>
      <p:graphicFrame>
        <p:nvGraphicFramePr>
          <p:cNvPr id="9282" name="Object 66"/>
          <p:cNvGraphicFramePr>
            <a:graphicFrameLocks noChangeAspect="1"/>
          </p:cNvGraphicFramePr>
          <p:nvPr/>
        </p:nvGraphicFramePr>
        <p:xfrm>
          <a:off x="7458075" y="4271963"/>
          <a:ext cx="1233488" cy="1017587"/>
        </p:xfrm>
        <a:graphic>
          <a:graphicData uri="http://schemas.openxmlformats.org/presentationml/2006/ole">
            <p:oleObj spid="_x0000_s8243" name="Equation" r:id="rId15" imgW="508000" imgH="419100" progId="Equation.DSMT4">
              <p:embed/>
            </p:oleObj>
          </a:graphicData>
        </a:graphic>
      </p:graphicFrame>
      <p:sp>
        <p:nvSpPr>
          <p:cNvPr id="9283" name="Text Box 67"/>
          <p:cNvSpPr txBox="1">
            <a:spLocks noChangeArrowheads="1"/>
          </p:cNvSpPr>
          <p:nvPr/>
        </p:nvSpPr>
        <p:spPr bwMode="auto">
          <a:xfrm>
            <a:off x="2363788" y="3406775"/>
            <a:ext cx="284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9284" name="Text Box 68"/>
          <p:cNvSpPr txBox="1">
            <a:spLocks noChangeArrowheads="1"/>
          </p:cNvSpPr>
          <p:nvPr/>
        </p:nvSpPr>
        <p:spPr bwMode="auto">
          <a:xfrm>
            <a:off x="2454275" y="5049838"/>
            <a:ext cx="284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9285" name="Text Box 69"/>
          <p:cNvSpPr txBox="1">
            <a:spLocks noChangeArrowheads="1"/>
          </p:cNvSpPr>
          <p:nvPr/>
        </p:nvSpPr>
        <p:spPr bwMode="auto">
          <a:xfrm>
            <a:off x="6892925" y="3430588"/>
            <a:ext cx="284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1</a:t>
            </a:r>
          </a:p>
        </p:txBody>
      </p:sp>
      <p:sp>
        <p:nvSpPr>
          <p:cNvPr id="9286" name="Text Box 70"/>
          <p:cNvSpPr txBox="1">
            <a:spLocks noChangeArrowheads="1"/>
          </p:cNvSpPr>
          <p:nvPr/>
        </p:nvSpPr>
        <p:spPr bwMode="auto">
          <a:xfrm>
            <a:off x="6997700" y="5024438"/>
            <a:ext cx="284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1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2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7" dur="5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" grpId="0" autoUpdateAnimBg="0"/>
      <p:bldP spid="9237" grpId="0" autoUpdateAnimBg="0"/>
      <p:bldP spid="9239" grpId="0" autoUpdateAnimBg="0"/>
      <p:bldP spid="9240" grpId="0" autoUpdateAnimBg="0"/>
      <p:bldP spid="9245" grpId="0" autoUpdateAnimBg="0"/>
      <p:bldP spid="9246" grpId="0" autoUpdateAnimBg="0"/>
      <p:bldP spid="9249" grpId="0" autoUpdateAnimBg="0"/>
      <p:bldP spid="9253" grpId="0" autoUpdateAnimBg="0"/>
      <p:bldP spid="9254" grpId="0" autoUpdateAnimBg="0"/>
      <p:bldP spid="9257" grpId="0" autoUpdateAnimBg="0"/>
      <p:bldP spid="9260" grpId="0" autoUpdateAnimBg="0"/>
      <p:bldP spid="9261" grpId="0" autoUpdateAnimBg="0"/>
      <p:bldP spid="9263" grpId="0" autoUpdateAnimBg="0"/>
      <p:bldP spid="9264" grpId="0" autoUpdateAnimBg="0"/>
      <p:bldP spid="9268" grpId="0" autoUpdateAnimBg="0"/>
      <p:bldP spid="9269" grpId="0" autoUpdateAnimBg="0"/>
      <p:bldP spid="9272" grpId="0" autoUpdateAnimBg="0"/>
      <p:bldP spid="9275" grpId="0" autoUpdateAnimBg="0"/>
      <p:bldP spid="9276" grpId="0" autoUpdateAnimBg="0"/>
      <p:bldP spid="9279" grpId="0" autoUpdateAnimBg="0"/>
      <p:bldP spid="9283" grpId="0" autoUpdateAnimBg="0"/>
      <p:bldP spid="9284" grpId="0" autoUpdateAnimBg="0"/>
      <p:bldP spid="9285" grpId="0" autoUpdateAnimBg="0"/>
      <p:bldP spid="928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495300" y="449263"/>
            <a:ext cx="5429250" cy="1600200"/>
            <a:chOff x="504" y="456"/>
            <a:chExt cx="3420" cy="1008"/>
          </a:xfrm>
        </p:grpSpPr>
        <p:sp>
          <p:nvSpPr>
            <p:cNvPr id="10243" name="Text Box 3"/>
            <p:cNvSpPr txBox="1">
              <a:spLocks noChangeArrowheads="1"/>
            </p:cNvSpPr>
            <p:nvPr/>
          </p:nvSpPr>
          <p:spPr bwMode="auto">
            <a:xfrm>
              <a:off x="504" y="456"/>
              <a:ext cx="34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Write the following as a power of 2</a:t>
              </a:r>
            </a:p>
          </p:txBody>
        </p:sp>
        <p:graphicFrame>
          <p:nvGraphicFramePr>
            <p:cNvPr id="9237" name="Object 4"/>
            <p:cNvGraphicFramePr>
              <a:graphicFrameLocks noChangeAspect="1"/>
            </p:cNvGraphicFramePr>
            <p:nvPr/>
          </p:nvGraphicFramePr>
          <p:xfrm>
            <a:off x="504" y="744"/>
            <a:ext cx="960" cy="720"/>
          </p:xfrm>
          <a:graphic>
            <a:graphicData uri="http://schemas.openxmlformats.org/presentationml/2006/ole">
              <p:oleObj spid="_x0000_s9237" name="Equation" r:id="rId4" imgW="558800" imgH="419100" progId="Equation.DSMT4">
                <p:embed/>
              </p:oleObj>
            </a:graphicData>
          </a:graphic>
        </p:graphicFrame>
      </p:grp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019300" y="906463"/>
          <a:ext cx="2701925" cy="1211262"/>
        </p:xfrm>
        <a:graphic>
          <a:graphicData uri="http://schemas.openxmlformats.org/presentationml/2006/ole">
            <p:oleObj spid="_x0000_s9218" name="Equation" r:id="rId5" imgW="990170" imgH="444307" progId="Equation.DSMT4">
              <p:embed/>
            </p:oleObj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4721225" y="906463"/>
          <a:ext cx="1801813" cy="1143000"/>
        </p:xfrm>
        <a:graphic>
          <a:graphicData uri="http://schemas.openxmlformats.org/presentationml/2006/ole">
            <p:oleObj spid="_x0000_s9219" name="Equation" r:id="rId6" imgW="660400" imgH="419100" progId="Equation.DSMT4">
              <p:embed/>
            </p:oleObj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6575425" y="906463"/>
          <a:ext cx="1108075" cy="1143000"/>
        </p:xfrm>
        <a:graphic>
          <a:graphicData uri="http://schemas.openxmlformats.org/presentationml/2006/ole">
            <p:oleObj spid="_x0000_s9220" name="Equation" r:id="rId7" imgW="406224" imgH="418918" progId="Equation.DSMT4">
              <p:embed/>
            </p:oleObj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7950200" y="1198563"/>
          <a:ext cx="865188" cy="519112"/>
        </p:xfrm>
        <a:graphic>
          <a:graphicData uri="http://schemas.openxmlformats.org/presentationml/2006/ole">
            <p:oleObj spid="_x0000_s9221" name="Equation" r:id="rId8" imgW="317225" imgH="190335" progId="Equation.DSMT4">
              <p:embed/>
            </p:oleObj>
          </a:graphicData>
        </a:graphic>
      </p:graphicFrame>
      <p:grpSp>
        <p:nvGrpSpPr>
          <p:cNvPr id="10249" name="Group 9"/>
          <p:cNvGrpSpPr>
            <a:grpSpLocks/>
          </p:cNvGrpSpPr>
          <p:nvPr/>
        </p:nvGrpSpPr>
        <p:grpSpPr bwMode="auto">
          <a:xfrm>
            <a:off x="495300" y="2354263"/>
            <a:ext cx="5481638" cy="1600200"/>
            <a:chOff x="279" y="1699"/>
            <a:chExt cx="3453" cy="1008"/>
          </a:xfrm>
        </p:grpSpPr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312" y="1699"/>
              <a:ext cx="34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Write the following as a power of 3</a:t>
              </a:r>
            </a:p>
          </p:txBody>
        </p:sp>
        <p:graphicFrame>
          <p:nvGraphicFramePr>
            <p:cNvPr id="9235" name="Object 11"/>
            <p:cNvGraphicFramePr>
              <a:graphicFrameLocks noChangeAspect="1"/>
            </p:cNvGraphicFramePr>
            <p:nvPr/>
          </p:nvGraphicFramePr>
          <p:xfrm>
            <a:off x="279" y="1987"/>
            <a:ext cx="1026" cy="720"/>
          </p:xfrm>
          <a:graphic>
            <a:graphicData uri="http://schemas.openxmlformats.org/presentationml/2006/ole">
              <p:oleObj spid="_x0000_s9235" name="Equation" r:id="rId9" imgW="596900" imgH="419100" progId="Equation.DSMT4">
                <p:embed/>
              </p:oleObj>
            </a:graphicData>
          </a:graphic>
        </p:graphicFrame>
      </p:grpSp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2159000" y="2846388"/>
          <a:ext cx="2632075" cy="1141412"/>
        </p:xfrm>
        <a:graphic>
          <a:graphicData uri="http://schemas.openxmlformats.org/presentationml/2006/ole">
            <p:oleObj spid="_x0000_s9223" name="Equation" r:id="rId10" imgW="965200" imgH="419100" progId="Equation.DSMT4">
              <p:embed/>
            </p:oleObj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5003800" y="2846388"/>
          <a:ext cx="1697038" cy="1141412"/>
        </p:xfrm>
        <a:graphic>
          <a:graphicData uri="http://schemas.openxmlformats.org/presentationml/2006/ole">
            <p:oleObj spid="_x0000_s9224" name="Equation" r:id="rId11" imgW="622030" imgH="418918" progId="Equation.DSMT4">
              <p:embed/>
            </p:oleObj>
          </a:graphicData>
        </a:graphic>
      </p:graphicFrame>
      <p:graphicFrame>
        <p:nvGraphicFramePr>
          <p:cNvPr id="10254" name="Object 14"/>
          <p:cNvGraphicFramePr>
            <a:graphicFrameLocks noChangeAspect="1"/>
          </p:cNvGraphicFramePr>
          <p:nvPr/>
        </p:nvGraphicFramePr>
        <p:xfrm>
          <a:off x="6911975" y="2811463"/>
          <a:ext cx="1038225" cy="1141412"/>
        </p:xfrm>
        <a:graphic>
          <a:graphicData uri="http://schemas.openxmlformats.org/presentationml/2006/ole">
            <p:oleObj spid="_x0000_s9225" name="Equation" r:id="rId12" imgW="380835" imgH="418918" progId="Equation.DSMT4">
              <p:embed/>
            </p:oleObj>
          </a:graphicData>
        </a:graphic>
      </p:graphicFrame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7985125" y="3101975"/>
          <a:ext cx="830263" cy="552450"/>
        </p:xfrm>
        <a:graphic>
          <a:graphicData uri="http://schemas.openxmlformats.org/presentationml/2006/ole">
            <p:oleObj spid="_x0000_s9226" name="Equation" r:id="rId13" imgW="304536" imgH="203024" progId="Equation.DSMT4">
              <p:embed/>
            </p:oleObj>
          </a:graphicData>
        </a:graphic>
      </p:graphicFrame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560388" y="4487863"/>
            <a:ext cx="5429250" cy="1600200"/>
            <a:chOff x="353" y="2827"/>
            <a:chExt cx="3420" cy="1008"/>
          </a:xfrm>
        </p:grpSpPr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353" y="2827"/>
              <a:ext cx="34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>
                  <a:solidFill>
                    <a:schemeClr val="accent2"/>
                  </a:solidFill>
                  <a:latin typeface="Comic Sans MS" charset="0"/>
                  <a:ea typeface="ＭＳ Ｐゴシック" charset="0"/>
                </a:rPr>
                <a:t>Write the following as a power of 5</a:t>
              </a:r>
            </a:p>
          </p:txBody>
        </p:sp>
        <p:graphicFrame>
          <p:nvGraphicFramePr>
            <p:cNvPr id="9233" name="Object 18"/>
            <p:cNvGraphicFramePr>
              <a:graphicFrameLocks noChangeAspect="1"/>
            </p:cNvGraphicFramePr>
            <p:nvPr/>
          </p:nvGraphicFramePr>
          <p:xfrm>
            <a:off x="353" y="3115"/>
            <a:ext cx="1136" cy="720"/>
          </p:xfrm>
          <a:graphic>
            <a:graphicData uri="http://schemas.openxmlformats.org/presentationml/2006/ole">
              <p:oleObj spid="_x0000_s9233" name="Equation" r:id="rId14" imgW="660400" imgH="419100" progId="Equation.DSMT4">
                <p:embed/>
              </p:oleObj>
            </a:graphicData>
          </a:graphic>
        </p:graphicFrame>
      </p:grp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2501900" y="4911725"/>
          <a:ext cx="2219325" cy="1211263"/>
        </p:xfrm>
        <a:graphic>
          <a:graphicData uri="http://schemas.openxmlformats.org/presentationml/2006/ole">
            <p:oleObj spid="_x0000_s9228" name="Equation" r:id="rId15" imgW="812447" imgH="444307" progId="Equation.DSMT4">
              <p:embed/>
            </p:oleObj>
          </a:graphicData>
        </a:graphic>
      </p:graphicFrame>
      <p:graphicFrame>
        <p:nvGraphicFramePr>
          <p:cNvPr id="10260" name="Object 20"/>
          <p:cNvGraphicFramePr>
            <a:graphicFrameLocks noChangeAspect="1"/>
          </p:cNvGraphicFramePr>
          <p:nvPr/>
        </p:nvGraphicFramePr>
        <p:xfrm>
          <a:off x="5003800" y="4945063"/>
          <a:ext cx="1768475" cy="1143000"/>
        </p:xfrm>
        <a:graphic>
          <a:graphicData uri="http://schemas.openxmlformats.org/presentationml/2006/ole">
            <p:oleObj spid="_x0000_s9229" name="Equation" r:id="rId16" imgW="647700" imgH="419100" progId="Equation.DSMT4">
              <p:embed/>
            </p:oleObj>
          </a:graphicData>
        </a:graphic>
      </p:graphicFrame>
      <p:graphicFrame>
        <p:nvGraphicFramePr>
          <p:cNvPr id="10261" name="Object 21"/>
          <p:cNvGraphicFramePr>
            <a:graphicFrameLocks noChangeAspect="1"/>
          </p:cNvGraphicFramePr>
          <p:nvPr/>
        </p:nvGraphicFramePr>
        <p:xfrm>
          <a:off x="6772275" y="4910138"/>
          <a:ext cx="1074738" cy="1143000"/>
        </p:xfrm>
        <a:graphic>
          <a:graphicData uri="http://schemas.openxmlformats.org/presentationml/2006/ole">
            <p:oleObj spid="_x0000_s9230" name="Equation" r:id="rId17" imgW="393529" imgH="418918" progId="Equation.DSMT4">
              <p:embed/>
            </p:oleObj>
          </a:graphicData>
        </a:graphic>
      </p:graphicFrame>
      <p:graphicFrame>
        <p:nvGraphicFramePr>
          <p:cNvPr id="10262" name="Object 22"/>
          <p:cNvGraphicFramePr>
            <a:graphicFrameLocks noChangeAspect="1"/>
          </p:cNvGraphicFramePr>
          <p:nvPr/>
        </p:nvGraphicFramePr>
        <p:xfrm>
          <a:off x="7948613" y="5203825"/>
          <a:ext cx="866775" cy="554038"/>
        </p:xfrm>
        <a:graphic>
          <a:graphicData uri="http://schemas.openxmlformats.org/presentationml/2006/ole">
            <p:oleObj spid="_x0000_s9231" name="Equation" r:id="rId18" imgW="317225" imgH="203024" progId="Equation.DSMT4">
              <p:embed/>
            </p:oleObj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655</Words>
  <Application>Microsoft Office PowerPoint</Application>
  <PresentationFormat>On-screen Show (4:3)</PresentationFormat>
  <Paragraphs>208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Times New Roman</vt:lpstr>
      <vt:lpstr>MS PGothic</vt:lpstr>
      <vt:lpstr>Arial</vt:lpstr>
      <vt:lpstr>Calibri</vt:lpstr>
      <vt:lpstr>Comic Sans MS</vt:lpstr>
      <vt:lpstr>Symbol</vt:lpstr>
      <vt:lpstr>Default Design</vt:lpstr>
      <vt:lpstr>MathType 4.0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powerpointmaths.com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Indices (Rules 1)</dc:title>
  <dc:creator>Ciaran Duffy</dc:creator>
  <cp:lastModifiedBy>Ciaran Duffy</cp:lastModifiedBy>
  <cp:revision>1</cp:revision>
  <dcterms:created xsi:type="dcterms:W3CDTF">2004-08-20T18:57:57Z</dcterms:created>
  <dcterms:modified xsi:type="dcterms:W3CDTF">2011-05-22T19:36:52Z</dcterms:modified>
</cp:coreProperties>
</file>