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6"/>
  </p:notesMasterIdLst>
  <p:sldIdLst>
    <p:sldId id="256" r:id="rId2"/>
    <p:sldId id="271" r:id="rId3"/>
    <p:sldId id="272" r:id="rId4"/>
    <p:sldId id="292" r:id="rId5"/>
    <p:sldId id="285" r:id="rId6"/>
    <p:sldId id="286" r:id="rId7"/>
    <p:sldId id="279" r:id="rId8"/>
    <p:sldId id="281" r:id="rId9"/>
    <p:sldId id="287" r:id="rId10"/>
    <p:sldId id="288" r:id="rId11"/>
    <p:sldId id="289" r:id="rId12"/>
    <p:sldId id="290" r:id="rId13"/>
    <p:sldId id="291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/>
  </p:normalViewPr>
  <p:slideViewPr>
    <p:cSldViewPr>
      <p:cViewPr>
        <p:scale>
          <a:sx n="66" d="100"/>
          <a:sy n="66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AF21B-C9AF-4B28-B236-773358D2C79E}" type="datetimeFigureOut">
              <a:rPr lang="en-IE" smtClean="0"/>
              <a:t>03/10/2012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1F4B4-77D1-4B17-850D-0B5BBFA4C06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1F4B4-77D1-4B17-850D-0B5BBFA4C06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120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0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0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0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20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81D478-21F9-4BB4-9978-E5504FE52E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8D3B7-B552-4B5E-815C-06184D2ED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E85CB-D575-440D-B6CA-BF5F5B56A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B63306-FAFE-4093-98DF-410884595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7EF28-927D-42F9-A451-38730438A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D0528-0E01-44CC-88BD-6E6D63A27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D0321-12BF-469E-A37C-AF07F6CD7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48F50-0924-497B-97EA-22BE3CFD7F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32D07-8E39-4E64-BF61-7A715D0D5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3BEFA-AFA3-4521-B2D3-BB46B2308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7BDD1-5CE4-45B1-A0F2-5045C7F2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BF3BD-0C3D-4394-8807-1ECC0674A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017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018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018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018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October 4 2012</a:t>
            </a:r>
            <a:endParaRPr lang="en-US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05A1C2-6072-4B70-A675-EE808C4574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1989138"/>
            <a:ext cx="6475412" cy="822325"/>
          </a:xfrm>
          <a:solidFill>
            <a:srgbClr val="C0C0C0"/>
          </a:solidFill>
          <a:ln w="38100">
            <a:solidFill>
              <a:srgbClr val="333399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b="1"/>
              <a:t>   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Quadratic Equations</a:t>
            </a:r>
            <a:r>
              <a:rPr lang="en-US" sz="52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040" y="3500438"/>
            <a:ext cx="4024635" cy="1368722"/>
          </a:xfrm>
          <a:solidFill>
            <a:srgbClr val="C0C0C0"/>
          </a:solidFill>
          <a:ln w="38100">
            <a:solidFill>
              <a:srgbClr val="333399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sz="2800" b="1" dirty="0"/>
              <a:t>  </a:t>
            </a:r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Year </a:t>
            </a:r>
            <a:r>
              <a:rPr lang="en-US" sz="2800" b="1" dirty="0" err="1" smtClean="0"/>
              <a:t>Maths</a:t>
            </a:r>
            <a:endParaRPr lang="en-US" sz="2800" b="1" dirty="0" smtClean="0"/>
          </a:p>
          <a:p>
            <a:r>
              <a:rPr lang="en-US" sz="2800" b="1" dirty="0" smtClean="0"/>
              <a:t>October 4 2012</a:t>
            </a:r>
            <a:endParaRPr lang="en-US" sz="2800" b="1" dirty="0"/>
          </a:p>
          <a:p>
            <a:r>
              <a:rPr lang="en-US" sz="2400" b="1" dirty="0" smtClean="0"/>
              <a:t>Classes Plath &amp; Shelley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137525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Quadratic Equations in Fractional Form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28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IE" sz="2400" b="1" i="1" u="sng">
                <a:solidFill>
                  <a:srgbClr val="333399"/>
                </a:solidFill>
              </a:rPr>
              <a:t>Example 1</a:t>
            </a:r>
            <a:r>
              <a:rPr lang="en-IE" sz="2400">
                <a:solidFill>
                  <a:srgbClr val="333399"/>
                </a:solidFill>
              </a:rPr>
              <a:t> </a:t>
            </a:r>
            <a:r>
              <a:rPr lang="en-IE" sz="2000" b="1" i="1"/>
              <a:t>(Q8 pg 33)</a:t>
            </a:r>
            <a:endParaRPr lang="en-IE" sz="2400"/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7613"/>
          <a:ext cx="114300" cy="215900"/>
        </p:xfrm>
        <a:graphic>
          <a:graphicData uri="http://schemas.openxmlformats.org/presentationml/2006/ole">
            <p:oleObj spid="_x0000_s84996" name="Equation" r:id="rId3" imgW="114120" imgH="215640" progId="Equation.3">
              <p:embed/>
            </p:oleObj>
          </a:graphicData>
        </a:graphic>
      </p:graphicFrame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137525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Quadratic Equations in Fractional Form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28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IE" sz="2400" b="1" i="1" u="sng">
                <a:solidFill>
                  <a:srgbClr val="333399"/>
                </a:solidFill>
              </a:rPr>
              <a:t>Example </a:t>
            </a:r>
            <a:r>
              <a:rPr lang="en-IE" sz="2400" i="1" u="sng">
                <a:solidFill>
                  <a:srgbClr val="333399"/>
                </a:solidFill>
              </a:rPr>
              <a:t>2</a:t>
            </a:r>
            <a:r>
              <a:rPr lang="en-IE" sz="2400">
                <a:solidFill>
                  <a:srgbClr val="333399"/>
                </a:solidFill>
              </a:rPr>
              <a:t> </a:t>
            </a:r>
            <a:r>
              <a:rPr lang="en-IE" sz="2000" b="1" i="1"/>
              <a:t>(Q5 pg 33)</a:t>
            </a:r>
            <a:endParaRPr lang="en-IE" sz="2400"/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7613"/>
          <a:ext cx="114300" cy="215900"/>
        </p:xfrm>
        <a:graphic>
          <a:graphicData uri="http://schemas.openxmlformats.org/presentationml/2006/ole">
            <p:oleObj spid="_x0000_s86020" name="Equation" r:id="rId4" imgW="114120" imgH="215640" progId="Equation.3">
              <p:embed/>
            </p:oleObj>
          </a:graphicData>
        </a:graphic>
      </p:graphicFrame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555875" y="620713"/>
            <a:ext cx="4321175" cy="617537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Class Work!!!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1557338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 b="1" dirty="0"/>
              <a:t>Complete Questions 1, 3, 12 on page 33.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 b="1" dirty="0"/>
              <a:t>Any questions, </a:t>
            </a:r>
            <a:r>
              <a:rPr lang="en-US" sz="3200" b="1" dirty="0" smtClean="0"/>
              <a:t>Ask!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124075" y="333375"/>
            <a:ext cx="5040313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Class Work Correction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484438" y="476250"/>
            <a:ext cx="4321175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Homework…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314166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800" b="1" i="1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1196975"/>
            <a:ext cx="9540875" cy="294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99"/>
                </a:solidFill>
                <a:latin typeface="Verdana" pitchFamily="34" charset="0"/>
              </a:rPr>
              <a:t>           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</a:rPr>
              <a:t>‘Quadratic Equations’</a:t>
            </a:r>
            <a:endParaRPr lang="en-US" sz="3200" dirty="0"/>
          </a:p>
          <a:p>
            <a:pPr lvl="1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What are they?</a:t>
            </a:r>
          </a:p>
          <a:p>
            <a:pPr lvl="1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800" dirty="0" smtClean="0"/>
              <a:t>How do they look?</a:t>
            </a:r>
          </a:p>
          <a:p>
            <a:pPr lvl="1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800" dirty="0" smtClean="0"/>
              <a:t>How do we solve them?</a:t>
            </a:r>
            <a:endParaRPr lang="en-US" sz="2800" dirty="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11188" y="549275"/>
            <a:ext cx="8066087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Today We will be continuing on with….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258888" y="188913"/>
            <a:ext cx="6840537" cy="617537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From the last Day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84213" y="836613"/>
            <a:ext cx="7704137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IE" sz="2000"/>
              <a:t>A quadratic eqn is an eqn in the form of:</a:t>
            </a:r>
          </a:p>
          <a:p>
            <a:pPr marL="342900" indent="-342900">
              <a:spcBef>
                <a:spcPct val="50000"/>
              </a:spcBef>
            </a:pPr>
            <a:endParaRPr lang="en-IE" sz="2000" i="1">
              <a:solidFill>
                <a:srgbClr val="333399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IE" sz="2000"/>
          </a:p>
          <a:p>
            <a:pPr marL="342900" indent="-342900">
              <a:spcBef>
                <a:spcPct val="50000"/>
              </a:spcBef>
            </a:pPr>
            <a:r>
              <a:rPr lang="en-IE" sz="2000"/>
              <a:t>Where a, b and c are constants.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IE" sz="2000"/>
              <a:t>Solving a quadratic eqn means </a:t>
            </a:r>
            <a:r>
              <a:rPr lang="en-IE" sz="2000" u="sng">
                <a:solidFill>
                  <a:srgbClr val="333399"/>
                </a:solidFill>
              </a:rPr>
              <a:t>finding the two values of the    variable</a:t>
            </a:r>
            <a:r>
              <a:rPr lang="en-IE" sz="2000"/>
              <a:t> (x) which satisfy the eqn.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IE" sz="2000"/>
              <a:t>These values are called roots. </a:t>
            </a:r>
          </a:p>
          <a:p>
            <a:pPr marL="342900" indent="-342900">
              <a:spcBef>
                <a:spcPct val="50000"/>
              </a:spcBef>
            </a:pPr>
            <a:endParaRPr lang="en-IE" sz="2000"/>
          </a:p>
          <a:p>
            <a:pPr marL="342900" indent="-342900">
              <a:spcBef>
                <a:spcPct val="50000"/>
              </a:spcBef>
            </a:pPr>
            <a:r>
              <a:rPr lang="en-IE" sz="2000"/>
              <a:t>There are three types of Quadratic eqn that we will encounter: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IE" sz="2000"/>
              <a:t>x</a:t>
            </a:r>
            <a:r>
              <a:rPr lang="en-IE" sz="2000" baseline="30000"/>
              <a:t>2</a:t>
            </a:r>
            <a:r>
              <a:rPr lang="en-IE" sz="2000"/>
              <a:t> – 5x </a:t>
            </a:r>
            <a:r>
              <a:rPr lang="en-IE"/>
              <a:t>– </a:t>
            </a:r>
            <a:r>
              <a:rPr lang="en-IE" sz="2000"/>
              <a:t>14 = 0</a:t>
            </a:r>
            <a:r>
              <a:rPr lang="en-IE" sz="2000" i="1"/>
              <a:t> </a:t>
            </a:r>
            <a:r>
              <a:rPr lang="en-IE" sz="2000" i="1">
                <a:solidFill>
                  <a:srgbClr val="333399"/>
                </a:solidFill>
              </a:rPr>
              <a:t>……..Three Terms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IE" sz="2000"/>
              <a:t>2x</a:t>
            </a:r>
            <a:r>
              <a:rPr lang="en-IE" sz="2000" baseline="30000"/>
              <a:t>2</a:t>
            </a:r>
            <a:r>
              <a:rPr lang="en-IE" sz="2000"/>
              <a:t> – 9x = 0</a:t>
            </a:r>
            <a:r>
              <a:rPr lang="en-IE" sz="2000">
                <a:solidFill>
                  <a:srgbClr val="333399"/>
                </a:solidFill>
              </a:rPr>
              <a:t>……...No constant term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IE" sz="2000"/>
              <a:t>4x</a:t>
            </a:r>
            <a:r>
              <a:rPr lang="en-IE" sz="2000" baseline="30000"/>
              <a:t>2</a:t>
            </a:r>
            <a:r>
              <a:rPr lang="en-IE" sz="2000"/>
              <a:t> – 25 = 0</a:t>
            </a:r>
            <a:r>
              <a:rPr lang="en-IE" sz="2000">
                <a:solidFill>
                  <a:srgbClr val="333399"/>
                </a:solidFill>
              </a:rPr>
              <a:t>……...No ‘</a:t>
            </a:r>
            <a:r>
              <a:rPr lang="en-IE" sz="2000" i="1">
                <a:solidFill>
                  <a:srgbClr val="333399"/>
                </a:solidFill>
              </a:rPr>
              <a:t>x</a:t>
            </a:r>
            <a:r>
              <a:rPr lang="en-IE" sz="2000">
                <a:solidFill>
                  <a:srgbClr val="333399"/>
                </a:solidFill>
              </a:rPr>
              <a:t>’ term</a:t>
            </a:r>
          </a:p>
        </p:txBody>
      </p:sp>
      <p:pic>
        <p:nvPicPr>
          <p:cNvPr id="46089" name="Picture 9" descr="eqsolu1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 r="44783" b="94702"/>
          <a:stretch>
            <a:fillRect/>
          </a:stretch>
        </p:blipFill>
        <p:spPr>
          <a:xfrm>
            <a:off x="2843213" y="1484313"/>
            <a:ext cx="2663825" cy="476250"/>
          </a:xfrm>
          <a:solidFill>
            <a:srgbClr val="C0C0C0"/>
          </a:solidFill>
          <a:ln w="28575">
            <a:solidFill>
              <a:srgbClr val="3333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0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258888" y="188913"/>
            <a:ext cx="6840537" cy="617537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From the last Day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755650" y="882650"/>
            <a:ext cx="7704138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IE" b="1" i="1" u="sng">
                <a:solidFill>
                  <a:srgbClr val="333399"/>
                </a:solidFill>
              </a:rPr>
              <a:t>Method for solving Quadratic Equations</a:t>
            </a:r>
            <a:endParaRPr lang="en-IE" b="1" i="1">
              <a:solidFill>
                <a:srgbClr val="333399"/>
              </a:solidFill>
            </a:endParaRPr>
          </a:p>
          <a:p>
            <a:r>
              <a:rPr lang="en-IE" sz="2000" i="1">
                <a:solidFill>
                  <a:srgbClr val="333399"/>
                </a:solidFill>
              </a:rPr>
              <a:t>Step 1:  </a:t>
            </a:r>
            <a:r>
              <a:rPr lang="en-IE" sz="2000"/>
              <a:t>Bring every term to the left hand side.</a:t>
            </a:r>
          </a:p>
          <a:p>
            <a:r>
              <a:rPr lang="en-IE" sz="2000"/>
              <a:t>	 If necessary, multiply both sides by -1 so as to make the  	 x</a:t>
            </a:r>
            <a:r>
              <a:rPr lang="en-IE" sz="2000" baseline="30000"/>
              <a:t>2</a:t>
            </a:r>
            <a:r>
              <a:rPr lang="en-IE" sz="2000"/>
              <a:t> term positive</a:t>
            </a:r>
          </a:p>
          <a:p>
            <a:r>
              <a:rPr lang="en-IE" sz="2000" i="1">
                <a:solidFill>
                  <a:srgbClr val="333399"/>
                </a:solidFill>
              </a:rPr>
              <a:t>Step 2:  </a:t>
            </a:r>
            <a:r>
              <a:rPr lang="en-IE" sz="2000"/>
              <a:t>Factorise the left hand side (Usually Two sets of brackets)</a:t>
            </a:r>
          </a:p>
          <a:p>
            <a:r>
              <a:rPr lang="en-IE" sz="2000" i="1">
                <a:solidFill>
                  <a:srgbClr val="333399"/>
                </a:solidFill>
              </a:rPr>
              <a:t>Step 3:</a:t>
            </a:r>
            <a:r>
              <a:rPr lang="en-IE" sz="2000"/>
              <a:t>  Let each factor = 0</a:t>
            </a:r>
          </a:p>
          <a:p>
            <a:r>
              <a:rPr lang="en-IE" sz="2000" i="1">
                <a:solidFill>
                  <a:srgbClr val="333399"/>
                </a:solidFill>
              </a:rPr>
              <a:t>Step 4:</a:t>
            </a:r>
            <a:r>
              <a:rPr lang="en-IE" sz="2000"/>
              <a:t>  Solve each simple equation</a:t>
            </a:r>
          </a:p>
          <a:p>
            <a:endParaRPr lang="en-IE" sz="2400" i="1" u="sng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</a:pPr>
            <a:r>
              <a:rPr lang="en-IE" sz="2000" b="1" i="1" u="sng">
                <a:solidFill>
                  <a:srgbClr val="333399"/>
                </a:solidFill>
              </a:rPr>
              <a:t>Example</a:t>
            </a:r>
            <a:r>
              <a:rPr lang="en-IE" sz="2000" b="1" i="1">
                <a:solidFill>
                  <a:srgbClr val="333399"/>
                </a:solidFill>
              </a:rPr>
              <a:t> </a:t>
            </a:r>
            <a:r>
              <a:rPr lang="en-IE" b="1">
                <a:solidFill>
                  <a:srgbClr val="FF0000"/>
                </a:solidFill>
              </a:rPr>
              <a:t>(Type 1: Three terms)</a:t>
            </a:r>
            <a:r>
              <a:rPr lang="en-IE" sz="2000"/>
              <a:t> </a:t>
            </a:r>
          </a:p>
          <a:p>
            <a:pPr>
              <a:spcBef>
                <a:spcPct val="50000"/>
              </a:spcBef>
            </a:pPr>
            <a:r>
              <a:rPr lang="en-IE" sz="2000"/>
              <a:t>Solve,  </a:t>
            </a:r>
            <a:r>
              <a:rPr lang="en-IE" sz="2000" i="1"/>
              <a:t>x</a:t>
            </a:r>
            <a:r>
              <a:rPr lang="en-IE" sz="2000" i="1" baseline="30000"/>
              <a:t>2</a:t>
            </a:r>
            <a:r>
              <a:rPr lang="en-IE" sz="2000" i="1"/>
              <a:t> – 5x = 14</a:t>
            </a:r>
            <a:r>
              <a:rPr lang="en-IE" sz="2000"/>
              <a:t>		</a:t>
            </a:r>
          </a:p>
          <a:p>
            <a:pPr>
              <a:spcBef>
                <a:spcPct val="50000"/>
              </a:spcBef>
            </a:pPr>
            <a:r>
              <a:rPr lang="en-IE" sz="2000"/>
              <a:t>x</a:t>
            </a:r>
            <a:r>
              <a:rPr lang="en-IE" sz="2000" baseline="30000"/>
              <a:t>2</a:t>
            </a:r>
            <a:r>
              <a:rPr lang="en-IE" sz="2000"/>
              <a:t> – 5x – 14 = 0 	</a:t>
            </a:r>
            <a:r>
              <a:rPr lang="en-IE" sz="2000" i="1">
                <a:solidFill>
                  <a:srgbClr val="333399"/>
                </a:solidFill>
              </a:rPr>
              <a:t>…..all terms to the left hand side</a:t>
            </a:r>
          </a:p>
          <a:p>
            <a:pPr>
              <a:spcBef>
                <a:spcPct val="50000"/>
              </a:spcBef>
            </a:pPr>
            <a:r>
              <a:rPr lang="en-IE" sz="2000"/>
              <a:t>(x – 7)(x + 2) = 0	</a:t>
            </a:r>
            <a:r>
              <a:rPr lang="en-IE" sz="2000" i="1">
                <a:solidFill>
                  <a:srgbClr val="333399"/>
                </a:solidFill>
              </a:rPr>
              <a:t>…..factorise</a:t>
            </a:r>
          </a:p>
          <a:p>
            <a:pPr>
              <a:spcBef>
                <a:spcPct val="50000"/>
              </a:spcBef>
            </a:pPr>
            <a:r>
              <a:rPr lang="en-IE" sz="2000"/>
              <a:t>x – 7 = 0       x + 2 = 0    </a:t>
            </a:r>
            <a:r>
              <a:rPr lang="en-IE" sz="2000" i="1">
                <a:solidFill>
                  <a:srgbClr val="333399"/>
                </a:solidFill>
              </a:rPr>
              <a:t>…..let each factor equal 0</a:t>
            </a:r>
          </a:p>
          <a:p>
            <a:pPr>
              <a:spcBef>
                <a:spcPct val="50000"/>
              </a:spcBef>
            </a:pPr>
            <a:r>
              <a:rPr lang="en-IE" sz="2000"/>
              <a:t>x = 7	         x = -2 	</a:t>
            </a:r>
            <a:r>
              <a:rPr lang="en-IE" sz="2000" i="1">
                <a:solidFill>
                  <a:srgbClr val="333399"/>
                </a:solidFill>
              </a:rPr>
              <a:t>….solve each equation</a:t>
            </a:r>
          </a:p>
          <a:p>
            <a:pPr>
              <a:spcBef>
                <a:spcPct val="50000"/>
              </a:spcBef>
            </a:pPr>
            <a:r>
              <a:rPr lang="en-IE" sz="2000"/>
              <a:t>Therefore:   </a:t>
            </a:r>
            <a:r>
              <a:rPr lang="en-IE" sz="2000" b="1" i="1" u="sng">
                <a:solidFill>
                  <a:srgbClr val="333399"/>
                </a:solidFill>
              </a:rPr>
              <a:t>x = 7</a:t>
            </a:r>
            <a:r>
              <a:rPr lang="en-IE" sz="2000" b="1" i="1"/>
              <a:t>  </a:t>
            </a:r>
            <a:r>
              <a:rPr lang="en-IE" sz="2000" i="1"/>
              <a:t>or</a:t>
            </a:r>
            <a:r>
              <a:rPr lang="en-IE" sz="2000" b="1" i="1"/>
              <a:t>  </a:t>
            </a:r>
            <a:r>
              <a:rPr lang="en-IE" sz="2000" b="1" i="1" u="sng">
                <a:solidFill>
                  <a:srgbClr val="333399"/>
                </a:solidFill>
              </a:rPr>
              <a:t>x = </a:t>
            </a:r>
            <a:r>
              <a:rPr lang="en-IE" b="1" i="1" u="sng">
                <a:solidFill>
                  <a:srgbClr val="333399"/>
                </a:solidFill>
              </a:rPr>
              <a:t>–</a:t>
            </a:r>
            <a:r>
              <a:rPr lang="en-IE" u="sng"/>
              <a:t> </a:t>
            </a:r>
            <a:r>
              <a:rPr lang="en-IE" sz="2000" b="1" i="1" u="sng">
                <a:solidFill>
                  <a:srgbClr val="333399"/>
                </a:solidFill>
              </a:rPr>
              <a:t>2 </a:t>
            </a:r>
          </a:p>
          <a:p>
            <a:pPr>
              <a:spcBef>
                <a:spcPct val="50000"/>
              </a:spcBef>
            </a:pPr>
            <a:endParaRPr lang="en-IE" sz="2000" b="1" i="1" u="sng">
              <a:solidFill>
                <a:srgbClr val="333399"/>
              </a:solidFill>
            </a:endParaRPr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2051050" y="5418138"/>
            <a:ext cx="0" cy="747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9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9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9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258888" y="188913"/>
            <a:ext cx="6840537" cy="617537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More Examples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460851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000" b="1" i="1" u="sng">
                <a:solidFill>
                  <a:srgbClr val="333399"/>
                </a:solidFill>
              </a:rPr>
              <a:t>Example:</a:t>
            </a:r>
            <a:r>
              <a:rPr lang="en-IE" sz="2000" i="1">
                <a:solidFill>
                  <a:srgbClr val="333399"/>
                </a:solidFill>
              </a:rPr>
              <a:t>  </a:t>
            </a:r>
            <a:r>
              <a:rPr lang="en-IE" b="1">
                <a:solidFill>
                  <a:srgbClr val="FF0000"/>
                </a:solidFill>
              </a:rPr>
              <a:t>(Type2: No constant term)</a:t>
            </a:r>
            <a:endParaRPr lang="en-IE" b="1" u="sng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IE" sz="2000"/>
              <a:t>2x</a:t>
            </a:r>
            <a:r>
              <a:rPr lang="en-IE" sz="2000" baseline="30000"/>
              <a:t>2</a:t>
            </a:r>
            <a:r>
              <a:rPr lang="en-IE" sz="2000"/>
              <a:t> – 9x = 0 </a:t>
            </a:r>
          </a:p>
          <a:p>
            <a:pPr>
              <a:spcBef>
                <a:spcPct val="50000"/>
              </a:spcBef>
            </a:pPr>
            <a:r>
              <a:rPr lang="en-IE" sz="2000"/>
              <a:t>x(2x – 9) = 0 </a:t>
            </a:r>
            <a:r>
              <a:rPr lang="en-IE" sz="2000" i="1">
                <a:solidFill>
                  <a:srgbClr val="333399"/>
                </a:solidFill>
              </a:rPr>
              <a:t>….factorise</a:t>
            </a:r>
            <a:r>
              <a:rPr lang="en-IE" sz="2000"/>
              <a:t> </a:t>
            </a:r>
          </a:p>
          <a:p>
            <a:pPr>
              <a:spcBef>
                <a:spcPct val="50000"/>
              </a:spcBef>
            </a:pPr>
            <a:r>
              <a:rPr lang="en-IE" sz="2000"/>
              <a:t>x = 0</a:t>
            </a:r>
            <a:r>
              <a:rPr lang="en-IE"/>
              <a:t> </a:t>
            </a:r>
            <a:r>
              <a:rPr lang="en-IE" sz="2000"/>
              <a:t>		</a:t>
            </a:r>
            <a:endParaRPr lang="en-IE" sz="2000" i="1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</a:pPr>
            <a:r>
              <a:rPr lang="en-IE" sz="2000"/>
              <a:t>	</a:t>
            </a:r>
          </a:p>
          <a:p>
            <a:pPr>
              <a:spcBef>
                <a:spcPct val="50000"/>
              </a:spcBef>
            </a:pPr>
            <a:r>
              <a:rPr lang="en-IE" sz="2000"/>
              <a:t>x = 0</a:t>
            </a:r>
            <a:r>
              <a:rPr lang="en-IE"/>
              <a:t> </a:t>
            </a:r>
            <a:r>
              <a:rPr lang="en-IE" sz="2000"/>
              <a:t>	</a:t>
            </a:r>
            <a:endParaRPr lang="en-IE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1042988" y="2349500"/>
            <a:ext cx="0" cy="143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0" y="4292600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99"/>
                </a:solidFill>
              </a:rPr>
              <a:t>Answer: </a:t>
            </a:r>
            <a:r>
              <a:rPr lang="en-US" b="1" i="1"/>
              <a:t>x = 0</a:t>
            </a:r>
            <a:r>
              <a:rPr lang="en-US" b="1"/>
              <a:t>  or  </a:t>
            </a:r>
            <a:r>
              <a:rPr lang="en-US" b="1" i="1"/>
              <a:t>x =</a:t>
            </a:r>
          </a:p>
        </p:txBody>
      </p:sp>
      <p:graphicFrame>
        <p:nvGraphicFramePr>
          <p:cNvPr id="79881" name="Object 9"/>
          <p:cNvGraphicFramePr>
            <a:graphicFrameLocks noChangeAspect="1"/>
          </p:cNvGraphicFramePr>
          <p:nvPr>
            <p:ph/>
          </p:nvPr>
        </p:nvGraphicFramePr>
        <p:xfrm>
          <a:off x="2484438" y="4149725"/>
          <a:ext cx="277812" cy="720725"/>
        </p:xfrm>
        <a:graphic>
          <a:graphicData uri="http://schemas.openxmlformats.org/presentationml/2006/ole">
            <p:oleObj spid="_x0000_s79881" name="Equation" r:id="rId3" imgW="152280" imgH="393480" progId="Equation.3">
              <p:embed/>
            </p:oleObj>
          </a:graphicData>
        </a:graphic>
      </p:graphicFrame>
      <p:graphicFrame>
        <p:nvGraphicFramePr>
          <p:cNvPr id="79883" name="Object 11"/>
          <p:cNvGraphicFramePr>
            <a:graphicFrameLocks noChangeAspect="1"/>
          </p:cNvGraphicFramePr>
          <p:nvPr/>
        </p:nvGraphicFramePr>
        <p:xfrm>
          <a:off x="1619250" y="3068638"/>
          <a:ext cx="277813" cy="720725"/>
        </p:xfrm>
        <a:graphic>
          <a:graphicData uri="http://schemas.openxmlformats.org/presentationml/2006/ole">
            <p:oleObj spid="_x0000_s79883" name="Equation" r:id="rId4" imgW="152280" imgH="393480" progId="Equation.3">
              <p:embed/>
            </p:oleObj>
          </a:graphicData>
        </a:graphic>
      </p:graphicFrame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4751388" y="981075"/>
            <a:ext cx="43926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000" b="1" i="1" u="sng">
                <a:solidFill>
                  <a:srgbClr val="333399"/>
                </a:solidFill>
              </a:rPr>
              <a:t>Example:</a:t>
            </a:r>
            <a:r>
              <a:rPr lang="en-IE" sz="2000" b="1" i="1">
                <a:solidFill>
                  <a:srgbClr val="333399"/>
                </a:solidFill>
              </a:rPr>
              <a:t> </a:t>
            </a:r>
            <a:r>
              <a:rPr lang="en-IE" b="1">
                <a:solidFill>
                  <a:srgbClr val="FF0000"/>
                </a:solidFill>
              </a:rPr>
              <a:t>(Type3: No ‘</a:t>
            </a:r>
            <a:r>
              <a:rPr lang="en-IE" b="1" i="1">
                <a:solidFill>
                  <a:srgbClr val="FF0000"/>
                </a:solidFill>
              </a:rPr>
              <a:t>x</a:t>
            </a:r>
            <a:r>
              <a:rPr lang="en-IE" b="1">
                <a:solidFill>
                  <a:srgbClr val="FF0000"/>
                </a:solidFill>
              </a:rPr>
              <a:t>’ term)</a:t>
            </a:r>
            <a:endParaRPr lang="en-IE" b="1" i="1" u="sng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IE" sz="2000"/>
              <a:t>4x</a:t>
            </a:r>
            <a:r>
              <a:rPr lang="en-IE" sz="2000" baseline="30000"/>
              <a:t>2</a:t>
            </a:r>
            <a:r>
              <a:rPr lang="en-IE" sz="2000"/>
              <a:t> – 25 = 0 </a:t>
            </a:r>
          </a:p>
          <a:p>
            <a:pPr>
              <a:spcBef>
                <a:spcPct val="50000"/>
              </a:spcBef>
            </a:pPr>
            <a:r>
              <a:rPr lang="en-IE" sz="2000"/>
              <a:t>(2x – 5)(2x + 5) = 0 </a:t>
            </a:r>
            <a:r>
              <a:rPr lang="en-IE" sz="2000" i="1">
                <a:solidFill>
                  <a:srgbClr val="333399"/>
                </a:solidFill>
              </a:rPr>
              <a:t>….factorise</a:t>
            </a:r>
            <a:r>
              <a:rPr lang="en-IE"/>
              <a:t> </a:t>
            </a:r>
          </a:p>
          <a:p>
            <a:pPr>
              <a:spcBef>
                <a:spcPct val="50000"/>
              </a:spcBef>
            </a:pPr>
            <a:r>
              <a:rPr lang="en-IE" sz="2000">
                <a:solidFill>
                  <a:srgbClr val="333399"/>
                </a:solidFill>
              </a:rPr>
              <a:t>(the difference of two squares)</a:t>
            </a:r>
          </a:p>
          <a:p>
            <a:pPr>
              <a:spcBef>
                <a:spcPct val="50000"/>
              </a:spcBef>
            </a:pPr>
            <a:r>
              <a:rPr lang="en-IE" sz="2000"/>
              <a:t>2x - 5 = 0</a:t>
            </a:r>
          </a:p>
          <a:p>
            <a:pPr>
              <a:spcBef>
                <a:spcPct val="50000"/>
              </a:spcBef>
            </a:pPr>
            <a:r>
              <a:rPr lang="en-IE" sz="2000"/>
              <a:t>2x = 5	</a:t>
            </a:r>
          </a:p>
          <a:p>
            <a:pPr>
              <a:spcBef>
                <a:spcPct val="50000"/>
              </a:spcBef>
            </a:pPr>
            <a:r>
              <a:rPr lang="en-IE" sz="2000"/>
              <a:t>x = 	          </a:t>
            </a: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6156325" y="2852738"/>
            <a:ext cx="0" cy="1225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graphicFrame>
        <p:nvGraphicFramePr>
          <p:cNvPr id="79886" name="Object 14"/>
          <p:cNvGraphicFramePr>
            <a:graphicFrameLocks noChangeAspect="1"/>
          </p:cNvGraphicFramePr>
          <p:nvPr/>
        </p:nvGraphicFramePr>
        <p:xfrm>
          <a:off x="5364163" y="3644900"/>
          <a:ext cx="277812" cy="720725"/>
        </p:xfrm>
        <a:graphic>
          <a:graphicData uri="http://schemas.openxmlformats.org/presentationml/2006/ole">
            <p:oleObj spid="_x0000_s79886" name="Equation" r:id="rId5" imgW="152280" imgH="393480" progId="Equation.3">
              <p:embed/>
            </p:oleObj>
          </a:graphicData>
        </a:graphic>
      </p:graphicFrame>
      <p:graphicFrame>
        <p:nvGraphicFramePr>
          <p:cNvPr id="79887" name="Object 15"/>
          <p:cNvGraphicFramePr>
            <a:graphicFrameLocks noChangeAspect="1"/>
          </p:cNvGraphicFramePr>
          <p:nvPr/>
        </p:nvGraphicFramePr>
        <p:xfrm>
          <a:off x="6877050" y="3573463"/>
          <a:ext cx="277813" cy="720725"/>
        </p:xfrm>
        <a:graphic>
          <a:graphicData uri="http://schemas.openxmlformats.org/presentationml/2006/ole">
            <p:oleObj spid="_x0000_s79887" name="Equation" r:id="rId6" imgW="152280" imgH="393480" progId="Equation.3">
              <p:embed/>
            </p:oleObj>
          </a:graphicData>
        </a:graphic>
      </p:graphicFrame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4716463" y="4724400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99"/>
                </a:solidFill>
              </a:rPr>
              <a:t>Answer: </a:t>
            </a:r>
            <a:r>
              <a:rPr lang="en-US" b="1" i="1"/>
              <a:t>x =   </a:t>
            </a:r>
            <a:r>
              <a:rPr lang="en-US" b="1"/>
              <a:t>    or  </a:t>
            </a:r>
            <a:r>
              <a:rPr lang="en-US" b="1" i="1"/>
              <a:t>x = - </a:t>
            </a:r>
          </a:p>
        </p:txBody>
      </p:sp>
      <p:graphicFrame>
        <p:nvGraphicFramePr>
          <p:cNvPr id="79889" name="Object 17"/>
          <p:cNvGraphicFramePr>
            <a:graphicFrameLocks noChangeAspect="1"/>
          </p:cNvGraphicFramePr>
          <p:nvPr/>
        </p:nvGraphicFramePr>
        <p:xfrm>
          <a:off x="6156325" y="4581525"/>
          <a:ext cx="277813" cy="720725"/>
        </p:xfrm>
        <a:graphic>
          <a:graphicData uri="http://schemas.openxmlformats.org/presentationml/2006/ole">
            <p:oleObj spid="_x0000_s79889" name="Equation" r:id="rId7" imgW="152280" imgH="393480" progId="Equation.3">
              <p:embed/>
            </p:oleObj>
          </a:graphicData>
        </a:graphic>
      </p:graphicFrame>
      <p:graphicFrame>
        <p:nvGraphicFramePr>
          <p:cNvPr id="79890" name="Object 18"/>
          <p:cNvGraphicFramePr>
            <a:graphicFrameLocks noChangeAspect="1"/>
          </p:cNvGraphicFramePr>
          <p:nvPr/>
        </p:nvGraphicFramePr>
        <p:xfrm>
          <a:off x="7380288" y="4581525"/>
          <a:ext cx="277812" cy="720725"/>
        </p:xfrm>
        <a:graphic>
          <a:graphicData uri="http://schemas.openxmlformats.org/presentationml/2006/ole">
            <p:oleObj spid="_x0000_s79890" name="Equation" r:id="rId8" imgW="152280" imgH="393480" progId="Equation.3">
              <p:embed/>
            </p:oleObj>
          </a:graphicData>
        </a:graphic>
      </p:graphicFrame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1116013" y="2349500"/>
            <a:ext cx="215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000"/>
              <a:t>2x – 9 = 0</a:t>
            </a:r>
          </a:p>
          <a:p>
            <a:pPr>
              <a:spcBef>
                <a:spcPct val="50000"/>
              </a:spcBef>
            </a:pPr>
            <a:r>
              <a:rPr lang="en-IE" sz="2000"/>
              <a:t>2x = 9</a:t>
            </a:r>
          </a:p>
          <a:p>
            <a:pPr>
              <a:spcBef>
                <a:spcPct val="50000"/>
              </a:spcBef>
            </a:pPr>
            <a:r>
              <a:rPr lang="en-IE" sz="2000"/>
              <a:t>x =</a:t>
            </a:r>
            <a:endParaRPr lang="en-US" sz="200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227763" y="2781300"/>
            <a:ext cx="215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000"/>
              <a:t>2x + 5 = 0</a:t>
            </a:r>
          </a:p>
          <a:p>
            <a:pPr>
              <a:spcBef>
                <a:spcPct val="50000"/>
              </a:spcBef>
            </a:pPr>
            <a:r>
              <a:rPr lang="en-IE" sz="2000"/>
              <a:t>2x = -5 </a:t>
            </a:r>
          </a:p>
          <a:p>
            <a:pPr>
              <a:spcBef>
                <a:spcPct val="50000"/>
              </a:spcBef>
            </a:pPr>
            <a:r>
              <a:rPr lang="en-IE" sz="2000"/>
              <a:t>x = -</a:t>
            </a:r>
            <a:endParaRPr lang="en-US" sz="2000"/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9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9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9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9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9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9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9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9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98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9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9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9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80" grpId="0"/>
      <p:bldP spid="79885" grpId="0" animBg="1"/>
      <p:bldP spid="79888" grpId="0"/>
      <p:bldP spid="7989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258888" y="188913"/>
            <a:ext cx="6840537" cy="617537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More Examples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460851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000" b="1" i="1" u="sng">
                <a:solidFill>
                  <a:srgbClr val="333399"/>
                </a:solidFill>
              </a:rPr>
              <a:t>Example:</a:t>
            </a:r>
          </a:p>
          <a:p>
            <a:pPr>
              <a:spcBef>
                <a:spcPct val="50000"/>
              </a:spcBef>
            </a:pPr>
            <a:r>
              <a:rPr lang="en-IE" sz="2000"/>
              <a:t>5x</a:t>
            </a:r>
            <a:r>
              <a:rPr lang="en-IE" sz="2000" baseline="30000"/>
              <a:t>2</a:t>
            </a:r>
            <a:r>
              <a:rPr lang="en-IE" sz="2000"/>
              <a:t> + 3x = 2 </a:t>
            </a:r>
          </a:p>
          <a:p>
            <a:pPr>
              <a:spcBef>
                <a:spcPct val="50000"/>
              </a:spcBef>
            </a:pPr>
            <a:r>
              <a:rPr lang="en-IE" sz="2000"/>
              <a:t>5x</a:t>
            </a:r>
            <a:r>
              <a:rPr lang="en-IE" sz="2000" baseline="30000"/>
              <a:t>2</a:t>
            </a:r>
            <a:r>
              <a:rPr lang="en-IE" sz="2000"/>
              <a:t> + 3x – 2 = 0 </a:t>
            </a:r>
          </a:p>
          <a:p>
            <a:pPr>
              <a:spcBef>
                <a:spcPct val="50000"/>
              </a:spcBef>
            </a:pPr>
            <a:r>
              <a:rPr lang="en-IE" sz="2000"/>
              <a:t>(5x - 2)(x + 1) = 0 </a:t>
            </a:r>
            <a:r>
              <a:rPr lang="en-IE" sz="2000" i="1">
                <a:solidFill>
                  <a:srgbClr val="333399"/>
                </a:solidFill>
              </a:rPr>
              <a:t>…..trial and error</a:t>
            </a:r>
          </a:p>
          <a:p>
            <a:pPr>
              <a:spcBef>
                <a:spcPct val="50000"/>
              </a:spcBef>
            </a:pPr>
            <a:r>
              <a:rPr lang="en-IE" sz="2000" i="1">
                <a:solidFill>
                  <a:srgbClr val="333399"/>
                </a:solidFill>
              </a:rPr>
              <a:t>To check, multiply the brackets out and you should get 5x</a:t>
            </a:r>
            <a:r>
              <a:rPr lang="en-IE" sz="2000" i="1" baseline="30000">
                <a:solidFill>
                  <a:srgbClr val="333399"/>
                </a:solidFill>
              </a:rPr>
              <a:t>2</a:t>
            </a:r>
            <a:r>
              <a:rPr lang="en-IE" sz="2000" i="1">
                <a:solidFill>
                  <a:srgbClr val="333399"/>
                </a:solidFill>
              </a:rPr>
              <a:t> + 3x – 2</a:t>
            </a:r>
            <a:r>
              <a:rPr lang="en-IE" i="1">
                <a:solidFill>
                  <a:srgbClr val="333399"/>
                </a:solidFill>
              </a:rPr>
              <a:t> </a:t>
            </a:r>
            <a:endParaRPr lang="en-IE" sz="2000" i="1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</a:pPr>
            <a:r>
              <a:rPr lang="en-IE" sz="2000"/>
              <a:t>5x – 2 = 0       x + 1 = 0 </a:t>
            </a:r>
          </a:p>
          <a:p>
            <a:pPr>
              <a:spcBef>
                <a:spcPct val="50000"/>
              </a:spcBef>
            </a:pPr>
            <a:r>
              <a:rPr lang="en-IE" sz="2000"/>
              <a:t>5x = 2	          x = -1</a:t>
            </a:r>
            <a:r>
              <a:rPr lang="en-IE"/>
              <a:t> </a:t>
            </a:r>
            <a:endParaRPr lang="en-IE" sz="2000"/>
          </a:p>
          <a:p>
            <a:pPr>
              <a:spcBef>
                <a:spcPct val="50000"/>
              </a:spcBef>
            </a:pPr>
            <a:r>
              <a:rPr lang="en-IE" sz="2000"/>
              <a:t>x = 	</a:t>
            </a:r>
          </a:p>
          <a:p>
            <a:pPr>
              <a:spcBef>
                <a:spcPct val="50000"/>
              </a:spcBef>
            </a:pPr>
            <a:endParaRPr lang="en-IE" sz="2000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1763713" y="3573463"/>
            <a:ext cx="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0" y="5516563"/>
            <a:ext cx="511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99"/>
                </a:solidFill>
              </a:rPr>
              <a:t>Answer: </a:t>
            </a:r>
            <a:r>
              <a:rPr lang="en-US" b="1" i="1"/>
              <a:t>x =    </a:t>
            </a:r>
            <a:r>
              <a:rPr lang="en-US" b="1"/>
              <a:t>  or  </a:t>
            </a:r>
            <a:r>
              <a:rPr lang="en-US" b="1" i="1"/>
              <a:t>x = -1</a:t>
            </a:r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>
            <p:ph/>
          </p:nvPr>
        </p:nvGraphicFramePr>
        <p:xfrm>
          <a:off x="827088" y="4437063"/>
          <a:ext cx="277812" cy="720725"/>
        </p:xfrm>
        <a:graphic>
          <a:graphicData uri="http://schemas.openxmlformats.org/presentationml/2006/ole">
            <p:oleObj spid="_x0000_s81926" name="Equation" r:id="rId3" imgW="152280" imgH="393480" progId="Equation.3">
              <p:embed/>
            </p:oleObj>
          </a:graphicData>
        </a:graphic>
      </p:graphicFrame>
      <p:graphicFrame>
        <p:nvGraphicFramePr>
          <p:cNvPr id="81937" name="Object 17"/>
          <p:cNvGraphicFramePr>
            <a:graphicFrameLocks noChangeAspect="1"/>
          </p:cNvGraphicFramePr>
          <p:nvPr/>
        </p:nvGraphicFramePr>
        <p:xfrm>
          <a:off x="1476375" y="5373688"/>
          <a:ext cx="277813" cy="720725"/>
        </p:xfrm>
        <a:graphic>
          <a:graphicData uri="http://schemas.openxmlformats.org/presentationml/2006/ole">
            <p:oleObj spid="_x0000_s81937" name="Equation" r:id="rId4" imgW="152280" imgH="393480" progId="Equation.3">
              <p:embed/>
            </p:oleObj>
          </a:graphicData>
        </a:graphic>
      </p:graphicFrame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5076825" y="981075"/>
            <a:ext cx="460851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000" b="1" i="1" u="sng">
                <a:solidFill>
                  <a:srgbClr val="333399"/>
                </a:solidFill>
              </a:rPr>
              <a:t>Example</a:t>
            </a:r>
            <a:r>
              <a:rPr lang="en-IE" sz="2000" b="1" i="1">
                <a:solidFill>
                  <a:srgbClr val="333399"/>
                </a:solidFill>
              </a:rPr>
              <a:t>: </a:t>
            </a:r>
            <a:r>
              <a:rPr lang="en-IE" b="1" i="1"/>
              <a:t>Q41 pg 32</a:t>
            </a:r>
          </a:p>
          <a:p>
            <a:pPr>
              <a:spcBef>
                <a:spcPct val="50000"/>
              </a:spcBef>
            </a:pPr>
            <a:r>
              <a:rPr lang="en-IE" sz="2000"/>
              <a:t>6x(x -1) + 2 =  x(3 – 4x) </a:t>
            </a:r>
          </a:p>
          <a:p>
            <a:pPr>
              <a:spcBef>
                <a:spcPct val="50000"/>
              </a:spcBef>
            </a:pPr>
            <a:r>
              <a:rPr lang="en-IE" sz="2000"/>
              <a:t>6x</a:t>
            </a:r>
            <a:r>
              <a:rPr lang="en-IE" sz="2000" baseline="30000"/>
              <a:t>2</a:t>
            </a:r>
            <a:r>
              <a:rPr lang="en-IE" sz="2000"/>
              <a:t> - 6x + 2 = 3x - 4x</a:t>
            </a:r>
            <a:r>
              <a:rPr lang="en-IE" sz="20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IE" sz="2000"/>
              <a:t>6x</a:t>
            </a:r>
            <a:r>
              <a:rPr lang="en-IE" sz="2000" baseline="30000"/>
              <a:t>2</a:t>
            </a:r>
            <a:r>
              <a:rPr lang="en-IE" sz="2000"/>
              <a:t> - 6x + 2 - 3x + 4x</a:t>
            </a:r>
            <a:r>
              <a:rPr lang="en-IE" sz="2000" baseline="30000"/>
              <a:t>2</a:t>
            </a:r>
            <a:r>
              <a:rPr lang="en-IE" sz="2000"/>
              <a:t> = 0</a:t>
            </a:r>
          </a:p>
          <a:p>
            <a:pPr>
              <a:spcBef>
                <a:spcPct val="50000"/>
              </a:spcBef>
            </a:pPr>
            <a:r>
              <a:rPr lang="en-IE" sz="2000"/>
              <a:t>10x</a:t>
            </a:r>
            <a:r>
              <a:rPr lang="en-IE" sz="2000" baseline="30000"/>
              <a:t>2</a:t>
            </a:r>
            <a:r>
              <a:rPr lang="en-IE" sz="2000"/>
              <a:t> -9x + 2 = 0</a:t>
            </a:r>
          </a:p>
          <a:p>
            <a:pPr>
              <a:spcBef>
                <a:spcPct val="50000"/>
              </a:spcBef>
            </a:pPr>
            <a:r>
              <a:rPr lang="en-IE" sz="2000"/>
              <a:t>(5x - 2)(2x - 1) = 0 </a:t>
            </a:r>
            <a:endParaRPr lang="en-IE" sz="2400"/>
          </a:p>
          <a:p>
            <a:pPr>
              <a:spcBef>
                <a:spcPct val="50000"/>
              </a:spcBef>
            </a:pPr>
            <a:r>
              <a:rPr lang="en-IE" sz="2000"/>
              <a:t>5x – 2 = 0       2x - 1 = 0 </a:t>
            </a:r>
          </a:p>
          <a:p>
            <a:pPr>
              <a:spcBef>
                <a:spcPct val="50000"/>
              </a:spcBef>
            </a:pPr>
            <a:r>
              <a:rPr lang="en-IE" sz="2000"/>
              <a:t>5x = 2	          2x = 1</a:t>
            </a:r>
            <a:r>
              <a:rPr lang="en-IE"/>
              <a:t> </a:t>
            </a:r>
            <a:endParaRPr lang="en-IE" sz="2000"/>
          </a:p>
          <a:p>
            <a:pPr>
              <a:spcBef>
                <a:spcPct val="50000"/>
              </a:spcBef>
            </a:pPr>
            <a:r>
              <a:rPr lang="en-IE" sz="2000"/>
              <a:t>x = 	          x = </a:t>
            </a:r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>
            <a:off x="6516688" y="3789363"/>
            <a:ext cx="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4787900" y="5589588"/>
            <a:ext cx="511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99"/>
                </a:solidFill>
              </a:rPr>
              <a:t>Answer: </a:t>
            </a:r>
            <a:r>
              <a:rPr lang="en-US" b="1" i="1"/>
              <a:t>x =    </a:t>
            </a:r>
            <a:r>
              <a:rPr lang="en-US" b="1"/>
              <a:t>  or  </a:t>
            </a:r>
            <a:r>
              <a:rPr lang="en-US" b="1" i="1"/>
              <a:t>x = </a:t>
            </a:r>
          </a:p>
        </p:txBody>
      </p:sp>
      <p:graphicFrame>
        <p:nvGraphicFramePr>
          <p:cNvPr id="81943" name="Object 23"/>
          <p:cNvGraphicFramePr>
            <a:graphicFrameLocks noChangeAspect="1"/>
          </p:cNvGraphicFramePr>
          <p:nvPr/>
        </p:nvGraphicFramePr>
        <p:xfrm>
          <a:off x="5651500" y="4581525"/>
          <a:ext cx="277813" cy="720725"/>
        </p:xfrm>
        <a:graphic>
          <a:graphicData uri="http://schemas.openxmlformats.org/presentationml/2006/ole">
            <p:oleObj spid="_x0000_s81943" name="Equation" r:id="rId5" imgW="152280" imgH="393480" progId="Equation.3">
              <p:embed/>
            </p:oleObj>
          </a:graphicData>
        </a:graphic>
      </p:graphicFrame>
      <p:graphicFrame>
        <p:nvGraphicFramePr>
          <p:cNvPr id="81944" name="Object 24"/>
          <p:cNvGraphicFramePr>
            <a:graphicFrameLocks noChangeAspect="1"/>
          </p:cNvGraphicFramePr>
          <p:nvPr/>
        </p:nvGraphicFramePr>
        <p:xfrm>
          <a:off x="7235825" y="4508500"/>
          <a:ext cx="277813" cy="720725"/>
        </p:xfrm>
        <a:graphic>
          <a:graphicData uri="http://schemas.openxmlformats.org/presentationml/2006/ole">
            <p:oleObj spid="_x0000_s81944" name="Equation" r:id="rId6" imgW="152280" imgH="393480" progId="Equation.3">
              <p:embed/>
            </p:oleObj>
          </a:graphicData>
        </a:graphic>
      </p:graphicFrame>
      <p:graphicFrame>
        <p:nvGraphicFramePr>
          <p:cNvPr id="81945" name="Object 25"/>
          <p:cNvGraphicFramePr>
            <a:graphicFrameLocks noChangeAspect="1"/>
          </p:cNvGraphicFramePr>
          <p:nvPr/>
        </p:nvGraphicFramePr>
        <p:xfrm>
          <a:off x="6227763" y="5372100"/>
          <a:ext cx="277812" cy="720725"/>
        </p:xfrm>
        <a:graphic>
          <a:graphicData uri="http://schemas.openxmlformats.org/presentationml/2006/ole">
            <p:oleObj spid="_x0000_s81945" name="Equation" r:id="rId7" imgW="152280" imgH="393480" progId="Equation.3">
              <p:embed/>
            </p:oleObj>
          </a:graphicData>
        </a:graphic>
      </p:graphicFrame>
      <p:graphicFrame>
        <p:nvGraphicFramePr>
          <p:cNvPr id="81946" name="Object 26"/>
          <p:cNvGraphicFramePr>
            <a:graphicFrameLocks noChangeAspect="1"/>
          </p:cNvGraphicFramePr>
          <p:nvPr/>
        </p:nvGraphicFramePr>
        <p:xfrm>
          <a:off x="7307263" y="5372100"/>
          <a:ext cx="277812" cy="720725"/>
        </p:xfrm>
        <a:graphic>
          <a:graphicData uri="http://schemas.openxmlformats.org/presentationml/2006/ole">
            <p:oleObj spid="_x0000_s81946" name="Equation" r:id="rId8" imgW="152280" imgH="393480" progId="Equation.3">
              <p:embed/>
            </p:oleObj>
          </a:graphicData>
        </a:graphic>
      </p:graphicFrame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1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1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/>
      <p:bldP spid="81925" grpId="0"/>
      <p:bldP spid="81940" grpId="0" animBg="1"/>
      <p:bldP spid="819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555875" y="620713"/>
            <a:ext cx="4321175" cy="584775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Class </a:t>
            </a:r>
            <a:r>
              <a:rPr lang="en-US" sz="3200" b="1" dirty="0" smtClean="0"/>
              <a:t>Work</a:t>
            </a:r>
            <a:endParaRPr lang="en-US" sz="3200" b="1" dirty="0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0" y="1557338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 b="1" dirty="0"/>
              <a:t>Complete Question 26, 38 &amp; 42  on page 31.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 b="1" dirty="0"/>
              <a:t>Any questions, </a:t>
            </a:r>
            <a:r>
              <a:rPr lang="en-US" sz="3200" b="1" dirty="0" smtClean="0"/>
              <a:t>Ask!</a:t>
            </a:r>
            <a:endParaRPr lang="en-US" sz="2400" b="1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124075" y="333375"/>
            <a:ext cx="5040313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Class Work Correction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137525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Quadratic Equations in Fractional Form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569325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IE" sz="2400" b="1" i="1" u="sng" dirty="0">
                <a:solidFill>
                  <a:srgbClr val="333399"/>
                </a:solidFill>
              </a:rPr>
              <a:t>Rules: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IE" sz="2400" dirty="0"/>
              <a:t>Multiply each part of the equation by the LCM of the                   expressions on the bottom.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IE" sz="2400" dirty="0"/>
              <a:t>Simplify both sides (cancel terms, no fractions left)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IE" sz="2400" dirty="0"/>
              <a:t>Proceed with the sum as normal….</a:t>
            </a:r>
          </a:p>
          <a:p>
            <a:pPr marL="342900" indent="-342900"/>
            <a:endParaRPr lang="en-IE" sz="2400" dirty="0"/>
          </a:p>
          <a:p>
            <a:pPr marL="342900" indent="-342900"/>
            <a:r>
              <a:rPr lang="en-IE" sz="2000" i="1" dirty="0">
                <a:solidFill>
                  <a:srgbClr val="333399"/>
                </a:solidFill>
              </a:rPr>
              <a:t>Step 1:  </a:t>
            </a:r>
            <a:r>
              <a:rPr lang="en-IE" sz="2000" dirty="0"/>
              <a:t>Bring every term to the left hand side. If necessary, multiply  	both sides by -1 so as to make the x</a:t>
            </a:r>
            <a:r>
              <a:rPr lang="en-IE" sz="2000" baseline="30000" dirty="0"/>
              <a:t>2</a:t>
            </a:r>
            <a:r>
              <a:rPr lang="en-IE" sz="2000" dirty="0"/>
              <a:t>  term positive</a:t>
            </a:r>
          </a:p>
          <a:p>
            <a:pPr marL="342900" indent="-342900"/>
            <a:endParaRPr lang="en-IE" sz="2000" dirty="0"/>
          </a:p>
          <a:p>
            <a:pPr marL="342900" indent="-342900"/>
            <a:r>
              <a:rPr lang="en-IE" sz="2000" i="1" dirty="0">
                <a:solidFill>
                  <a:srgbClr val="333399"/>
                </a:solidFill>
              </a:rPr>
              <a:t>Step 2:  </a:t>
            </a:r>
            <a:r>
              <a:rPr lang="en-IE" sz="2000" dirty="0"/>
              <a:t>Factorise the left hand side (Usually Two sets of brackets)</a:t>
            </a:r>
          </a:p>
          <a:p>
            <a:pPr marL="342900" indent="-342900"/>
            <a:endParaRPr lang="en-IE" sz="2000" dirty="0"/>
          </a:p>
          <a:p>
            <a:pPr marL="342900" indent="-342900"/>
            <a:r>
              <a:rPr lang="en-IE" sz="2000" i="1" dirty="0">
                <a:solidFill>
                  <a:srgbClr val="333399"/>
                </a:solidFill>
              </a:rPr>
              <a:t>Step 3:</a:t>
            </a:r>
            <a:r>
              <a:rPr lang="en-IE" sz="2000" dirty="0"/>
              <a:t>  Let each factor = 0</a:t>
            </a:r>
          </a:p>
          <a:p>
            <a:pPr marL="342900" indent="-342900"/>
            <a:endParaRPr lang="en-IE" sz="2000" dirty="0"/>
          </a:p>
          <a:p>
            <a:pPr marL="342900" indent="-342900"/>
            <a:r>
              <a:rPr lang="en-IE" sz="2000" i="1" dirty="0">
                <a:solidFill>
                  <a:srgbClr val="333399"/>
                </a:solidFill>
              </a:rPr>
              <a:t>Step 4:</a:t>
            </a:r>
            <a:r>
              <a:rPr lang="en-IE" sz="2000" dirty="0"/>
              <a:t>  Solve each simple equation</a:t>
            </a:r>
          </a:p>
          <a:p>
            <a:pPr marL="342900" indent="-342900">
              <a:spcBef>
                <a:spcPct val="50000"/>
              </a:spcBef>
            </a:pPr>
            <a:endParaRPr lang="en-IE" sz="2800" dirty="0"/>
          </a:p>
          <a:p>
            <a:pPr marL="342900" indent="-342900">
              <a:spcBef>
                <a:spcPct val="50000"/>
              </a:spcBef>
            </a:pPr>
            <a:endParaRPr lang="en-IE" sz="2400" dirty="0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535</Words>
  <Application>Microsoft Office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Verdana</vt:lpstr>
      <vt:lpstr>Watermark</vt:lpstr>
      <vt:lpstr>Microsoft Equation 3.0</vt:lpstr>
      <vt:lpstr>   Quadratic Equations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Selwyn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Terry Bruton</dc:creator>
  <cp:lastModifiedBy>Ciaran Duffy</cp:lastModifiedBy>
  <cp:revision>25</cp:revision>
  <dcterms:created xsi:type="dcterms:W3CDTF">2007-11-30T07:23:55Z</dcterms:created>
  <dcterms:modified xsi:type="dcterms:W3CDTF">2012-10-03T22:19:43Z</dcterms:modified>
</cp:coreProperties>
</file>