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71" r:id="rId3"/>
    <p:sldId id="292" r:id="rId4"/>
    <p:sldId id="293" r:id="rId5"/>
    <p:sldId id="294" r:id="rId6"/>
    <p:sldId id="296" r:id="rId7"/>
    <p:sldId id="290" r:id="rId8"/>
    <p:sldId id="297" r:id="rId9"/>
    <p:sldId id="299" r:id="rId10"/>
    <p:sldId id="298" r:id="rId11"/>
    <p:sldId id="291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93" autoAdjust="0"/>
    <p:restoredTop sz="94683" autoAdjust="0"/>
  </p:normalViewPr>
  <p:slideViewPr>
    <p:cSldViewPr>
      <p:cViewPr>
        <p:scale>
          <a:sx n="66" d="100"/>
          <a:sy n="66" d="100"/>
        </p:scale>
        <p:origin x="-180" y="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25.wmf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120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120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120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120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120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120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GB" sz="2400">
                <a:latin typeface="Times New Roman" pitchFamily="18" charset="0"/>
              </a:endParaRPr>
            </a:p>
          </p:txBody>
        </p:sp>
      </p:grpSp>
      <p:sp>
        <p:nvSpPr>
          <p:cNvPr id="5120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26385C-4BC8-418F-AF9C-A7038758FAC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3E8DE-2628-472B-BAA4-D7127B8E4F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04448-D817-4719-8B4F-F83F761A0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D98417E-A049-436C-9E4F-22A307105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BA8F845-0913-4BB5-9829-546C66015E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3A300-1393-4C2A-9BA9-1457A0C258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34949-C440-42B8-A18B-CF64AB1AAA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0CFDE-3CA3-4566-AF49-EFF4C2BA83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8DC48-89E0-4E72-AA69-63F2A80F46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17FE3-4A3B-4070-A350-A236399311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A8800-0169-45DA-87E2-D2BF767A03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4C1F7-78E9-4A8D-BB52-EDC96B4087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DB487-A8F3-4E5A-8164-6D0D60E586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5017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018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018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018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018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GB" sz="2400">
                <a:latin typeface="Times New Roman" pitchFamily="18" charset="0"/>
              </a:endParaRPr>
            </a:p>
          </p:txBody>
        </p:sp>
      </p:grp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5018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D97BFC9-A084-46F7-B2AD-273BBB4319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4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9.bin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772816"/>
            <a:ext cx="8204274" cy="1038647"/>
          </a:xfrm>
          <a:solidFill>
            <a:srgbClr val="C0C0C0"/>
          </a:solidFill>
          <a:ln w="38100">
            <a:solidFill>
              <a:srgbClr val="333399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b="1" dirty="0"/>
              <a:t>   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Quadratic 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Equations </a:t>
            </a:r>
            <a:r>
              <a:rPr lang="en-US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ctd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en-US" sz="5200" dirty="0" smtClean="0"/>
              <a:t> </a:t>
            </a:r>
            <a:endParaRPr lang="en-US" sz="5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56100" y="3212976"/>
            <a:ext cx="4600575" cy="1512168"/>
          </a:xfrm>
          <a:solidFill>
            <a:srgbClr val="C0C0C0"/>
          </a:solidFill>
          <a:ln w="38100">
            <a:solidFill>
              <a:srgbClr val="333399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IE" sz="2800" b="1" dirty="0"/>
              <a:t>  </a:t>
            </a:r>
            <a:r>
              <a:rPr lang="en-US" sz="2800" b="1" dirty="0" smtClean="0"/>
              <a:t>3</a:t>
            </a:r>
            <a:r>
              <a:rPr lang="en-US" sz="2800" b="1" baseline="30000" dirty="0" smtClean="0"/>
              <a:t>rd</a:t>
            </a:r>
            <a:r>
              <a:rPr lang="en-US" sz="2800" b="1" dirty="0" smtClean="0"/>
              <a:t> Year </a:t>
            </a:r>
            <a:r>
              <a:rPr lang="en-US" sz="2800" b="1" dirty="0" err="1" smtClean="0"/>
              <a:t>Maths</a:t>
            </a:r>
            <a:endParaRPr lang="en-US" sz="2800" b="1" dirty="0" smtClean="0"/>
          </a:p>
          <a:p>
            <a:r>
              <a:rPr lang="en-US" sz="2800" b="1" dirty="0" smtClean="0"/>
              <a:t>October 4 2012</a:t>
            </a:r>
          </a:p>
          <a:p>
            <a:r>
              <a:rPr lang="en-US" sz="2400" b="1" dirty="0" smtClean="0"/>
              <a:t>Classes Plath &amp; Shelley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2124075" y="333375"/>
            <a:ext cx="5040313" cy="617538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Class Work!!!</a:t>
            </a: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250825" y="6308725"/>
            <a:ext cx="8642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100" b="1" i="1" dirty="0">
              <a:solidFill>
                <a:schemeClr val="folHlink"/>
              </a:solidFill>
            </a:endParaRP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611188" y="1412875"/>
            <a:ext cx="8137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GB"/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611188" y="1484313"/>
            <a:ext cx="806450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/>
              <a:t> Questions 4, 5 and 9 on page 35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b="1" dirty="0"/>
              <a:t> Any problems, </a:t>
            </a:r>
            <a:r>
              <a:rPr lang="en-US" sz="2800" b="1" dirty="0" smtClean="0"/>
              <a:t>ask!</a:t>
            </a:r>
            <a:endParaRPr lang="en-US" sz="2800" b="1" dirty="0"/>
          </a:p>
          <a:p>
            <a:pPr>
              <a:spcBef>
                <a:spcPct val="50000"/>
              </a:spcBef>
              <a:buFontTx/>
              <a:buChar char="•"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124075" y="188913"/>
            <a:ext cx="5040313" cy="617537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Class Work Correction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0" y="908050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</a:rPr>
              <a:t> </a:t>
            </a:r>
            <a:r>
              <a:rPr lang="en-US" sz="2000" b="1" i="1" u="sng"/>
              <a:t>Question 5</a:t>
            </a:r>
            <a:r>
              <a:rPr lang="en-US" sz="2000" b="1" i="1"/>
              <a:t>					</a:t>
            </a:r>
            <a:r>
              <a:rPr lang="en-US" sz="2000" b="1" i="1" u="sng"/>
              <a:t>Question 9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395288" y="5876925"/>
            <a:ext cx="83534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333399"/>
                </a:solidFill>
              </a:rPr>
              <a:t>Q4)</a:t>
            </a:r>
            <a:r>
              <a:rPr lang="en-US" b="1"/>
              <a:t>   x = 	</a:t>
            </a:r>
            <a:r>
              <a:rPr lang="en-US" b="1">
                <a:solidFill>
                  <a:srgbClr val="333399"/>
                </a:solidFill>
              </a:rPr>
              <a:t>Q5)</a:t>
            </a:r>
            <a:r>
              <a:rPr lang="en-US" b="1"/>
              <a:t>  x = 	</a:t>
            </a:r>
            <a:r>
              <a:rPr lang="en-US" b="1" i="1"/>
              <a:t>–</a:t>
            </a:r>
            <a:r>
              <a:rPr lang="en-US"/>
              <a:t> </a:t>
            </a:r>
            <a:r>
              <a:rPr lang="en-US" b="1"/>
              <a:t>	</a:t>
            </a:r>
            <a:r>
              <a:rPr lang="en-US" b="1">
                <a:solidFill>
                  <a:srgbClr val="333399"/>
                </a:solidFill>
              </a:rPr>
              <a:t>Q7)</a:t>
            </a:r>
            <a:r>
              <a:rPr lang="en-US" b="1"/>
              <a:t>   x =	</a:t>
            </a:r>
            <a:r>
              <a:rPr lang="en-US" b="1" i="1"/>
              <a:t>–</a:t>
            </a:r>
            <a:r>
              <a:rPr lang="en-US" b="1"/>
              <a:t>1.27	</a:t>
            </a:r>
            <a:r>
              <a:rPr lang="en-US" b="1">
                <a:solidFill>
                  <a:srgbClr val="333399"/>
                </a:solidFill>
              </a:rPr>
              <a:t>Q8)</a:t>
            </a:r>
            <a:r>
              <a:rPr lang="en-US" b="1"/>
              <a:t>   x = 0.41</a:t>
            </a:r>
          </a:p>
          <a:p>
            <a:pPr>
              <a:spcBef>
                <a:spcPct val="50000"/>
              </a:spcBef>
            </a:pPr>
            <a:r>
              <a:rPr lang="en-US"/>
              <a:t>         </a:t>
            </a:r>
            <a:r>
              <a:rPr lang="en-US" b="1"/>
              <a:t>x =</a:t>
            </a:r>
            <a:r>
              <a:rPr lang="en-US"/>
              <a:t> </a:t>
            </a:r>
            <a:r>
              <a:rPr lang="en-US" b="1"/>
              <a:t>-3</a:t>
            </a:r>
            <a:r>
              <a:rPr lang="en-US"/>
              <a:t>                   </a:t>
            </a:r>
            <a:r>
              <a:rPr lang="en-US" b="1"/>
              <a:t>x =  4                    x = 2.77                x = 7.41</a:t>
            </a:r>
          </a:p>
        </p:txBody>
      </p:sp>
      <p:graphicFrame>
        <p:nvGraphicFramePr>
          <p:cNvPr id="88070" name="Object 6"/>
          <p:cNvGraphicFramePr>
            <a:graphicFrameLocks noChangeAspect="1"/>
          </p:cNvGraphicFramePr>
          <p:nvPr>
            <p:ph/>
          </p:nvPr>
        </p:nvGraphicFramePr>
        <p:xfrm>
          <a:off x="3348038" y="5661025"/>
          <a:ext cx="250825" cy="647700"/>
        </p:xfrm>
        <a:graphic>
          <a:graphicData uri="http://schemas.openxmlformats.org/presentationml/2006/ole">
            <p:oleObj spid="_x0000_s88070" name="Equation" r:id="rId3" imgW="152280" imgH="393480" progId="Equation.3">
              <p:embed/>
            </p:oleObj>
          </a:graphicData>
        </a:graphic>
      </p:graphicFrame>
      <p:graphicFrame>
        <p:nvGraphicFramePr>
          <p:cNvPr id="88072" name="Object 8"/>
          <p:cNvGraphicFramePr>
            <a:graphicFrameLocks noChangeAspect="1"/>
          </p:cNvGraphicFramePr>
          <p:nvPr/>
        </p:nvGraphicFramePr>
        <p:xfrm>
          <a:off x="1403350" y="5661025"/>
          <a:ext cx="250825" cy="647700"/>
        </p:xfrm>
        <a:graphic>
          <a:graphicData uri="http://schemas.openxmlformats.org/presentationml/2006/ole">
            <p:oleObj spid="_x0000_s88072" name="Equation" r:id="rId4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484438" y="260350"/>
            <a:ext cx="4321175" cy="557213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/>
              <a:t>Homework…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68313" y="908050"/>
            <a:ext cx="8675687" cy="4388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 dirty="0"/>
              <a:t>Questions 10-15 on pg </a:t>
            </a:r>
            <a:r>
              <a:rPr lang="en-US" sz="2400" b="1" dirty="0" smtClean="0"/>
              <a:t>35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sz="2800" b="1" dirty="0"/>
          </a:p>
          <a:p>
            <a:pPr marL="342900" indent="-342900">
              <a:spcBef>
                <a:spcPct val="30000"/>
              </a:spcBef>
              <a:buFontTx/>
              <a:buChar char="•"/>
            </a:pPr>
            <a:r>
              <a:rPr lang="en-US" sz="2400" b="1" dirty="0"/>
              <a:t>The quadratic formula – Can you remember it?</a:t>
            </a:r>
          </a:p>
          <a:p>
            <a:pPr marL="342900" indent="-342900">
              <a:spcBef>
                <a:spcPct val="30000"/>
              </a:spcBef>
              <a:buFontTx/>
              <a:buChar char="•"/>
            </a:pPr>
            <a:r>
              <a:rPr lang="en-US" sz="2400" b="1" dirty="0"/>
              <a:t>How do we know when to use this formula?</a:t>
            </a:r>
          </a:p>
          <a:p>
            <a:pPr marL="1257300" lvl="2" indent="-342900">
              <a:spcBef>
                <a:spcPct val="30000"/>
              </a:spcBef>
              <a:buFontTx/>
              <a:buChar char="•"/>
            </a:pPr>
            <a:r>
              <a:rPr lang="en-US" sz="2000" b="1" i="1" dirty="0"/>
              <a:t>If it says so in the question</a:t>
            </a:r>
          </a:p>
          <a:p>
            <a:pPr marL="1257300" lvl="2" indent="-342900">
              <a:spcBef>
                <a:spcPct val="30000"/>
              </a:spcBef>
              <a:buFontTx/>
              <a:buChar char="•"/>
            </a:pPr>
            <a:r>
              <a:rPr lang="en-US" sz="2000" b="1" i="1" dirty="0"/>
              <a:t>If we cant </a:t>
            </a:r>
            <a:r>
              <a:rPr lang="en-US" sz="2000" b="1" i="1" dirty="0" err="1"/>
              <a:t>factorise</a:t>
            </a:r>
            <a:r>
              <a:rPr lang="en-US" sz="2000" b="1" i="1" dirty="0"/>
              <a:t> </a:t>
            </a:r>
            <a:r>
              <a:rPr lang="en-US" b="1" i="1" dirty="0">
                <a:solidFill>
                  <a:srgbClr val="333399"/>
                </a:solidFill>
              </a:rPr>
              <a:t>ax</a:t>
            </a:r>
            <a:r>
              <a:rPr lang="en-US" b="1" i="1" baseline="30000" dirty="0">
                <a:solidFill>
                  <a:srgbClr val="333399"/>
                </a:solidFill>
              </a:rPr>
              <a:t>2 </a:t>
            </a:r>
            <a:r>
              <a:rPr lang="en-US" b="1" i="1" dirty="0">
                <a:solidFill>
                  <a:srgbClr val="333399"/>
                </a:solidFill>
              </a:rPr>
              <a:t>+ </a:t>
            </a:r>
            <a:r>
              <a:rPr lang="en-US" b="1" i="1" dirty="0" err="1">
                <a:solidFill>
                  <a:srgbClr val="333399"/>
                </a:solidFill>
              </a:rPr>
              <a:t>bx</a:t>
            </a:r>
            <a:r>
              <a:rPr lang="en-US" b="1" i="1" dirty="0">
                <a:solidFill>
                  <a:srgbClr val="333399"/>
                </a:solidFill>
              </a:rPr>
              <a:t> + c = 0</a:t>
            </a:r>
          </a:p>
          <a:p>
            <a:pPr marL="342900" indent="-342900">
              <a:spcBef>
                <a:spcPct val="30000"/>
              </a:spcBef>
              <a:buFontTx/>
              <a:buChar char="•"/>
            </a:pPr>
            <a:r>
              <a:rPr lang="en-US" sz="2400" b="1" i="1" dirty="0"/>
              <a:t>Can we use the formula even if we </a:t>
            </a:r>
            <a:r>
              <a:rPr lang="en-US" sz="2400" b="1" i="1" u="sng" dirty="0">
                <a:solidFill>
                  <a:srgbClr val="333399"/>
                </a:solidFill>
              </a:rPr>
              <a:t>can</a:t>
            </a:r>
            <a:r>
              <a:rPr lang="en-US" sz="2400" b="1" i="1" dirty="0"/>
              <a:t> </a:t>
            </a:r>
            <a:r>
              <a:rPr lang="en-US" sz="2400" b="1" i="1" dirty="0" err="1"/>
              <a:t>factorise</a:t>
            </a:r>
            <a:r>
              <a:rPr lang="en-US" sz="2800" b="1" i="1" dirty="0"/>
              <a:t> </a:t>
            </a:r>
          </a:p>
          <a:p>
            <a:pPr marL="342900" indent="-342900">
              <a:spcBef>
                <a:spcPct val="30000"/>
              </a:spcBef>
            </a:pPr>
            <a:r>
              <a:rPr lang="en-US" sz="2400" b="1" i="1" dirty="0"/>
              <a:t>	ax</a:t>
            </a:r>
            <a:r>
              <a:rPr lang="en-US" sz="2400" b="1" i="1" baseline="30000" dirty="0"/>
              <a:t>2</a:t>
            </a:r>
            <a:r>
              <a:rPr lang="en-US" sz="2400" b="1" i="1" dirty="0"/>
              <a:t> + </a:t>
            </a:r>
            <a:r>
              <a:rPr lang="en-US" sz="2400" b="1" i="1" dirty="0" err="1"/>
              <a:t>bx</a:t>
            </a:r>
            <a:r>
              <a:rPr lang="en-US" sz="2400" b="1" i="1" dirty="0"/>
              <a:t> + c = 0 </a:t>
            </a:r>
            <a:r>
              <a:rPr lang="en-US" sz="2400" b="1" dirty="0"/>
              <a:t>?</a:t>
            </a:r>
          </a:p>
          <a:p>
            <a:pPr marL="342900" indent="-342900">
              <a:spcBef>
                <a:spcPct val="30000"/>
              </a:spcBef>
              <a:buFontTx/>
              <a:buChar char="•"/>
            </a:pPr>
            <a:r>
              <a:rPr lang="en-US" sz="2400" b="1" dirty="0"/>
              <a:t>How do we work out </a:t>
            </a:r>
            <a:r>
              <a:rPr lang="en-US" sz="2400" b="1" i="1" dirty="0"/>
              <a:t>a, b </a:t>
            </a:r>
            <a:r>
              <a:rPr lang="en-US" sz="2400" b="1" dirty="0"/>
              <a:t>and</a:t>
            </a:r>
            <a:r>
              <a:rPr lang="en-US" sz="2400" b="1" i="1" dirty="0"/>
              <a:t> c</a:t>
            </a:r>
            <a:r>
              <a:rPr lang="en-US" sz="2400" b="1" dirty="0"/>
              <a:t> for the formula?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0" y="314166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GB" sz="2800" b="1" i="1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763688" y="1484784"/>
            <a:ext cx="5545138" cy="461665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/>
              <a:t>What We </a:t>
            </a:r>
            <a:r>
              <a:rPr lang="en-US" sz="2400" b="1" i="1" dirty="0" smtClean="0"/>
              <a:t>Learned </a:t>
            </a:r>
            <a:r>
              <a:rPr lang="en-US" sz="2400" b="1" i="1" dirty="0"/>
              <a:t>today…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804863"/>
            <a:ext cx="9144000" cy="605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Verdana" pitchFamily="34" charset="0"/>
              </a:rPr>
              <a:t>           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</a:rPr>
              <a:t> ‘The Quadratic Formula</a:t>
            </a:r>
            <a:r>
              <a:rPr lang="en-US" sz="3200" b="1">
                <a:solidFill>
                  <a:srgbClr val="000099"/>
                </a:solidFill>
              </a:rPr>
              <a:t>’</a:t>
            </a:r>
            <a:endParaRPr lang="en-US" sz="4000"/>
          </a:p>
          <a:p>
            <a:pPr lvl="1">
              <a:lnSpc>
                <a:spcPct val="60000"/>
              </a:lnSpc>
              <a:spcBef>
                <a:spcPct val="100000"/>
              </a:spcBef>
              <a:buFontTx/>
              <a:buChar char="•"/>
            </a:pPr>
            <a:r>
              <a:rPr lang="en-US" sz="2800" b="1"/>
              <a:t> </a:t>
            </a:r>
            <a:r>
              <a:rPr lang="en-US" sz="2400" b="1"/>
              <a:t>Homework correction</a:t>
            </a:r>
          </a:p>
          <a:p>
            <a:pPr lvl="1">
              <a:lnSpc>
                <a:spcPct val="60000"/>
              </a:lnSpc>
              <a:spcBef>
                <a:spcPct val="100000"/>
              </a:spcBef>
              <a:buFontTx/>
              <a:buChar char="•"/>
            </a:pPr>
            <a:r>
              <a:rPr lang="en-US" sz="2400" b="1"/>
              <a:t> Introduction to quadratic formula</a:t>
            </a:r>
          </a:p>
          <a:p>
            <a:pPr lvl="3">
              <a:lnSpc>
                <a:spcPct val="60000"/>
              </a:lnSpc>
              <a:spcBef>
                <a:spcPct val="100000"/>
              </a:spcBef>
              <a:buFontTx/>
              <a:buChar char="•"/>
            </a:pPr>
            <a:r>
              <a:rPr lang="en-US" sz="2400" b="1"/>
              <a:t> </a:t>
            </a:r>
            <a:r>
              <a:rPr lang="en-US" sz="2400" b="1" i="1"/>
              <a:t>What the formula looks like. </a:t>
            </a:r>
          </a:p>
          <a:p>
            <a:pPr lvl="3">
              <a:lnSpc>
                <a:spcPct val="60000"/>
              </a:lnSpc>
              <a:spcBef>
                <a:spcPct val="100000"/>
              </a:spcBef>
              <a:buFontTx/>
              <a:buChar char="•"/>
            </a:pPr>
            <a:r>
              <a:rPr lang="en-US" sz="2400" b="1" i="1"/>
              <a:t> When to use it.</a:t>
            </a:r>
          </a:p>
          <a:p>
            <a:pPr lvl="3">
              <a:lnSpc>
                <a:spcPct val="60000"/>
              </a:lnSpc>
              <a:spcBef>
                <a:spcPct val="100000"/>
              </a:spcBef>
              <a:buFontTx/>
              <a:buChar char="•"/>
            </a:pPr>
            <a:r>
              <a:rPr lang="en-US" sz="2400" b="1" i="1"/>
              <a:t> How we use it.</a:t>
            </a:r>
          </a:p>
          <a:p>
            <a:pPr lvl="1">
              <a:lnSpc>
                <a:spcPct val="60000"/>
              </a:lnSpc>
              <a:spcBef>
                <a:spcPct val="100000"/>
              </a:spcBef>
              <a:buFontTx/>
              <a:buChar char="•"/>
            </a:pPr>
            <a:r>
              <a:rPr lang="en-US" sz="2400" b="1"/>
              <a:t> Examples</a:t>
            </a:r>
          </a:p>
          <a:p>
            <a:pPr lvl="1">
              <a:lnSpc>
                <a:spcPct val="60000"/>
              </a:lnSpc>
              <a:spcBef>
                <a:spcPct val="100000"/>
              </a:spcBef>
              <a:buFontTx/>
              <a:buChar char="•"/>
            </a:pPr>
            <a:r>
              <a:rPr lang="en-US" sz="2400" b="1"/>
              <a:t> Class Work &amp; Correction</a:t>
            </a:r>
          </a:p>
          <a:p>
            <a:pPr lvl="1">
              <a:lnSpc>
                <a:spcPct val="60000"/>
              </a:lnSpc>
              <a:spcBef>
                <a:spcPct val="100000"/>
              </a:spcBef>
            </a:pPr>
            <a:endParaRPr lang="en-US" sz="2400" b="1"/>
          </a:p>
          <a:p>
            <a:pPr lvl="1">
              <a:lnSpc>
                <a:spcPct val="20000"/>
              </a:lnSpc>
              <a:spcBef>
                <a:spcPct val="100000"/>
              </a:spcBef>
            </a:pPr>
            <a:endParaRPr lang="en-US" sz="2400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547813" y="260350"/>
            <a:ext cx="6335712" cy="617538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Today We will be looking at….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50825" y="6308725"/>
            <a:ext cx="86423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100" b="1" i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2124075" y="188913"/>
            <a:ext cx="5040313" cy="495300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Homework Correction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0" y="908050"/>
            <a:ext cx="5435600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	</a:t>
            </a:r>
            <a:r>
              <a:rPr lang="en-US" sz="2000" b="1" u="sng">
                <a:solidFill>
                  <a:srgbClr val="333399"/>
                </a:solidFill>
              </a:rPr>
              <a:t>Q28, pg 33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				</a:t>
            </a:r>
            <a:endParaRPr lang="en-US" b="1" i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   	           LCM = (x)(2x-3)(9)</a:t>
            </a:r>
            <a:endParaRPr lang="en-US" sz="2000" b="1" i="1">
              <a:solidFill>
                <a:srgbClr val="FF0000"/>
              </a:solidFill>
            </a:endParaRPr>
          </a:p>
        </p:txBody>
      </p:sp>
      <p:graphicFrame>
        <p:nvGraphicFramePr>
          <p:cNvPr id="93202" name="Object 18"/>
          <p:cNvGraphicFramePr>
            <a:graphicFrameLocks noChangeAspect="1"/>
          </p:cNvGraphicFramePr>
          <p:nvPr>
            <p:ph sz="half" idx="1"/>
          </p:nvPr>
        </p:nvGraphicFramePr>
        <p:xfrm>
          <a:off x="3635375" y="836613"/>
          <a:ext cx="1695450" cy="720725"/>
        </p:xfrm>
        <a:graphic>
          <a:graphicData uri="http://schemas.openxmlformats.org/presentationml/2006/ole">
            <p:oleObj spid="_x0000_s93202" name="Equation" r:id="rId3" imgW="927000" imgH="393480" progId="Equation.3">
              <p:embed/>
            </p:oleObj>
          </a:graphicData>
        </a:graphic>
      </p:graphicFrame>
      <p:graphicFrame>
        <p:nvGraphicFramePr>
          <p:cNvPr id="93209" name="Object 25"/>
          <p:cNvGraphicFramePr>
            <a:graphicFrameLocks noChangeAspect="1"/>
          </p:cNvGraphicFramePr>
          <p:nvPr>
            <p:ph sz="quarter" idx="2"/>
          </p:nvPr>
        </p:nvGraphicFramePr>
        <p:xfrm>
          <a:off x="1619250" y="3357563"/>
          <a:ext cx="2952750" cy="387350"/>
        </p:xfrm>
        <a:graphic>
          <a:graphicData uri="http://schemas.openxmlformats.org/presentationml/2006/ole">
            <p:oleObj spid="_x0000_s93209" name="Equation" r:id="rId4" imgW="1549080" imgH="203040" progId="Equation.3">
              <p:embed/>
            </p:oleObj>
          </a:graphicData>
        </a:graphic>
      </p:graphicFrame>
      <p:graphicFrame>
        <p:nvGraphicFramePr>
          <p:cNvPr id="93205" name="Object 21"/>
          <p:cNvGraphicFramePr>
            <a:graphicFrameLocks noChangeAspect="1"/>
          </p:cNvGraphicFramePr>
          <p:nvPr/>
        </p:nvGraphicFramePr>
        <p:xfrm>
          <a:off x="1619250" y="2133600"/>
          <a:ext cx="5895975" cy="703263"/>
        </p:xfrm>
        <a:graphic>
          <a:graphicData uri="http://schemas.openxmlformats.org/presentationml/2006/ole">
            <p:oleObj spid="_x0000_s93205" name="Equation" r:id="rId5" imgW="3301920" imgH="393480" progId="Equation.3">
              <p:embed/>
            </p:oleObj>
          </a:graphicData>
        </a:graphic>
      </p:graphicFrame>
      <p:graphicFrame>
        <p:nvGraphicFramePr>
          <p:cNvPr id="93206" name="Object 22"/>
          <p:cNvGraphicFramePr>
            <a:graphicFrameLocks noChangeAspect="1"/>
          </p:cNvGraphicFramePr>
          <p:nvPr/>
        </p:nvGraphicFramePr>
        <p:xfrm>
          <a:off x="1619250" y="2924175"/>
          <a:ext cx="3627438" cy="361950"/>
        </p:xfrm>
        <a:graphic>
          <a:graphicData uri="http://schemas.openxmlformats.org/presentationml/2006/ole">
            <p:oleObj spid="_x0000_s93206" name="Equation" r:id="rId6" imgW="2031840" imgH="203040" progId="Equation.3">
              <p:embed/>
            </p:oleObj>
          </a:graphicData>
        </a:graphic>
      </p:graphicFrame>
      <p:graphicFrame>
        <p:nvGraphicFramePr>
          <p:cNvPr id="93212" name="Object 28"/>
          <p:cNvGraphicFramePr>
            <a:graphicFrameLocks noChangeAspect="1"/>
          </p:cNvGraphicFramePr>
          <p:nvPr/>
        </p:nvGraphicFramePr>
        <p:xfrm>
          <a:off x="1619250" y="3933825"/>
          <a:ext cx="3117850" cy="358775"/>
        </p:xfrm>
        <a:graphic>
          <a:graphicData uri="http://schemas.openxmlformats.org/presentationml/2006/ole">
            <p:oleObj spid="_x0000_s93212" name="Equation" r:id="rId7" imgW="1765080" imgH="203040" progId="Equation.3">
              <p:embed/>
            </p:oleObj>
          </a:graphicData>
        </a:graphic>
      </p:graphicFrame>
      <p:graphicFrame>
        <p:nvGraphicFramePr>
          <p:cNvPr id="93213" name="Object 29"/>
          <p:cNvGraphicFramePr>
            <a:graphicFrameLocks noChangeAspect="1"/>
          </p:cNvGraphicFramePr>
          <p:nvPr/>
        </p:nvGraphicFramePr>
        <p:xfrm>
          <a:off x="1619250" y="4437063"/>
          <a:ext cx="1817688" cy="358775"/>
        </p:xfrm>
        <a:graphic>
          <a:graphicData uri="http://schemas.openxmlformats.org/presentationml/2006/ole">
            <p:oleObj spid="_x0000_s93213" name="Equation" r:id="rId8" imgW="1028520" imgH="203040" progId="Equation.3">
              <p:embed/>
            </p:oleObj>
          </a:graphicData>
        </a:graphic>
      </p:graphicFrame>
      <p:graphicFrame>
        <p:nvGraphicFramePr>
          <p:cNvPr id="93214" name="Object 30"/>
          <p:cNvGraphicFramePr>
            <a:graphicFrameLocks noChangeAspect="1"/>
          </p:cNvGraphicFramePr>
          <p:nvPr/>
        </p:nvGraphicFramePr>
        <p:xfrm>
          <a:off x="1619250" y="4941888"/>
          <a:ext cx="1974850" cy="358775"/>
        </p:xfrm>
        <a:graphic>
          <a:graphicData uri="http://schemas.openxmlformats.org/presentationml/2006/ole">
            <p:oleObj spid="_x0000_s93214" name="Equation" r:id="rId9" imgW="1117440" imgH="203040" progId="Equation.3">
              <p:embed/>
            </p:oleObj>
          </a:graphicData>
        </a:graphic>
      </p:graphicFrame>
      <p:graphicFrame>
        <p:nvGraphicFramePr>
          <p:cNvPr id="93215" name="Object 31"/>
          <p:cNvGraphicFramePr>
            <a:graphicFrameLocks noChangeAspect="1"/>
          </p:cNvGraphicFramePr>
          <p:nvPr/>
        </p:nvGraphicFramePr>
        <p:xfrm>
          <a:off x="1401763" y="5445125"/>
          <a:ext cx="1122362" cy="314325"/>
        </p:xfrm>
        <a:graphic>
          <a:graphicData uri="http://schemas.openxmlformats.org/presentationml/2006/ole">
            <p:oleObj spid="_x0000_s93215" name="Equation" r:id="rId10" imgW="634680" imgH="177480" progId="Equation.3">
              <p:embed/>
            </p:oleObj>
          </a:graphicData>
        </a:graphic>
      </p:graphicFrame>
      <p:graphicFrame>
        <p:nvGraphicFramePr>
          <p:cNvPr id="93216" name="Object 32"/>
          <p:cNvGraphicFramePr>
            <a:graphicFrameLocks noChangeAspect="1"/>
          </p:cNvGraphicFramePr>
          <p:nvPr/>
        </p:nvGraphicFramePr>
        <p:xfrm>
          <a:off x="2843213" y="5445125"/>
          <a:ext cx="987425" cy="314325"/>
        </p:xfrm>
        <a:graphic>
          <a:graphicData uri="http://schemas.openxmlformats.org/presentationml/2006/ole">
            <p:oleObj spid="_x0000_s93216" name="Equation" r:id="rId11" imgW="558720" imgH="177480" progId="Equation.3">
              <p:embed/>
            </p:oleObj>
          </a:graphicData>
        </a:graphic>
      </p:graphicFrame>
      <p:sp>
        <p:nvSpPr>
          <p:cNvPr id="93217" name="Line 33"/>
          <p:cNvSpPr>
            <a:spLocks noChangeShapeType="1"/>
          </p:cNvSpPr>
          <p:nvPr/>
        </p:nvSpPr>
        <p:spPr bwMode="auto">
          <a:xfrm>
            <a:off x="2698750" y="5516563"/>
            <a:ext cx="1588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graphicFrame>
        <p:nvGraphicFramePr>
          <p:cNvPr id="93218" name="Object 34"/>
          <p:cNvGraphicFramePr>
            <a:graphicFrameLocks noChangeAspect="1"/>
          </p:cNvGraphicFramePr>
          <p:nvPr/>
        </p:nvGraphicFramePr>
        <p:xfrm>
          <a:off x="1474788" y="5805488"/>
          <a:ext cx="898525" cy="314325"/>
        </p:xfrm>
        <a:graphic>
          <a:graphicData uri="http://schemas.openxmlformats.org/presentationml/2006/ole">
            <p:oleObj spid="_x0000_s93218" name="Equation" r:id="rId12" imgW="507960" imgH="177480" progId="Equation.3">
              <p:embed/>
            </p:oleObj>
          </a:graphicData>
        </a:graphic>
      </p:graphicFrame>
      <p:graphicFrame>
        <p:nvGraphicFramePr>
          <p:cNvPr id="93220" name="Object 36"/>
          <p:cNvGraphicFramePr>
            <a:graphicFrameLocks noChangeAspect="1"/>
          </p:cNvGraphicFramePr>
          <p:nvPr>
            <p:ph sz="quarter" idx="3"/>
          </p:nvPr>
        </p:nvGraphicFramePr>
        <p:xfrm>
          <a:off x="1474788" y="6151563"/>
          <a:ext cx="865187" cy="706437"/>
        </p:xfrm>
        <a:graphic>
          <a:graphicData uri="http://schemas.openxmlformats.org/presentationml/2006/ole">
            <p:oleObj spid="_x0000_s93220" name="Equation" r:id="rId13" imgW="482400" imgH="393480" progId="Equation.3">
              <p:embed/>
            </p:oleObj>
          </a:graphicData>
        </a:graphic>
      </p:graphicFrame>
      <p:graphicFrame>
        <p:nvGraphicFramePr>
          <p:cNvPr id="93223" name="Object 39"/>
          <p:cNvGraphicFramePr>
            <a:graphicFrameLocks noChangeAspect="1"/>
          </p:cNvGraphicFramePr>
          <p:nvPr/>
        </p:nvGraphicFramePr>
        <p:xfrm>
          <a:off x="2916238" y="6381750"/>
          <a:ext cx="628650" cy="314325"/>
        </p:xfrm>
        <a:graphic>
          <a:graphicData uri="http://schemas.openxmlformats.org/presentationml/2006/ole">
            <p:oleObj spid="_x0000_s93223" name="Equation" r:id="rId14" imgW="355320" imgH="177480" progId="Equation.3">
              <p:embed/>
            </p:oleObj>
          </a:graphicData>
        </a:graphic>
      </p:graphicFrame>
      <p:sp>
        <p:nvSpPr>
          <p:cNvPr id="93224" name="Text Box 40"/>
          <p:cNvSpPr txBox="1">
            <a:spLocks noChangeArrowheads="1"/>
          </p:cNvSpPr>
          <p:nvPr/>
        </p:nvSpPr>
        <p:spPr bwMode="auto">
          <a:xfrm>
            <a:off x="2411413" y="6381750"/>
            <a:ext cx="64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FF0000"/>
                </a:solidFill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9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93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93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17" grpId="0" animBg="1"/>
      <p:bldP spid="932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2124075" y="188913"/>
            <a:ext cx="5040313" cy="495300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Homework Correction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0" y="908050"/>
            <a:ext cx="5435600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333399"/>
                </a:solidFill>
              </a:rPr>
              <a:t>	</a:t>
            </a:r>
            <a:r>
              <a:rPr lang="en-US" sz="2000" b="1" u="sng">
                <a:solidFill>
                  <a:srgbClr val="333399"/>
                </a:solidFill>
              </a:rPr>
              <a:t>Q29, pg 33</a:t>
            </a:r>
          </a:p>
          <a:p>
            <a:pPr>
              <a:spcBef>
                <a:spcPct val="50000"/>
              </a:spcBef>
            </a:pPr>
            <a:r>
              <a:rPr lang="en-US" sz="1600" b="1"/>
              <a:t>				</a:t>
            </a:r>
            <a:endParaRPr lang="en-US" b="1" i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   	           LCM = (x)(x-2)(3)</a:t>
            </a:r>
            <a:endParaRPr lang="en-US" sz="2000" b="1" i="1">
              <a:solidFill>
                <a:srgbClr val="FF0000"/>
              </a:solidFill>
            </a:endParaRPr>
          </a:p>
        </p:txBody>
      </p:sp>
      <p:graphicFrame>
        <p:nvGraphicFramePr>
          <p:cNvPr id="10240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3635375" y="836613"/>
          <a:ext cx="1695450" cy="720725"/>
        </p:xfrm>
        <a:graphic>
          <a:graphicData uri="http://schemas.openxmlformats.org/presentationml/2006/ole">
            <p:oleObj spid="_x0000_s102404" name="Equation" r:id="rId3" imgW="927000" imgH="393480" progId="Equation.3">
              <p:embed/>
            </p:oleObj>
          </a:graphicData>
        </a:graphic>
      </p:graphicFrame>
      <p:graphicFrame>
        <p:nvGraphicFramePr>
          <p:cNvPr id="102411" name="Object 11"/>
          <p:cNvGraphicFramePr>
            <a:graphicFrameLocks noChangeAspect="1"/>
          </p:cNvGraphicFramePr>
          <p:nvPr/>
        </p:nvGraphicFramePr>
        <p:xfrm>
          <a:off x="1612900" y="5805488"/>
          <a:ext cx="1122363" cy="314325"/>
        </p:xfrm>
        <a:graphic>
          <a:graphicData uri="http://schemas.openxmlformats.org/presentationml/2006/ole">
            <p:oleObj spid="_x0000_s102411" name="Equation" r:id="rId4" imgW="634680" imgH="177480" progId="Equation.3">
              <p:embed/>
            </p:oleObj>
          </a:graphicData>
        </a:graphic>
      </p:graphicFrame>
      <p:graphicFrame>
        <p:nvGraphicFramePr>
          <p:cNvPr id="102412" name="Object 12"/>
          <p:cNvGraphicFramePr>
            <a:graphicFrameLocks noChangeAspect="1"/>
          </p:cNvGraphicFramePr>
          <p:nvPr/>
        </p:nvGraphicFramePr>
        <p:xfrm>
          <a:off x="2987675" y="5805488"/>
          <a:ext cx="1120775" cy="314325"/>
        </p:xfrm>
        <a:graphic>
          <a:graphicData uri="http://schemas.openxmlformats.org/presentationml/2006/ole">
            <p:oleObj spid="_x0000_s102412" name="Equation" r:id="rId5" imgW="634680" imgH="177480" progId="Equation.3">
              <p:embed/>
            </p:oleObj>
          </a:graphicData>
        </a:graphic>
      </p:graphicFrame>
      <p:sp>
        <p:nvSpPr>
          <p:cNvPr id="102413" name="Line 13"/>
          <p:cNvSpPr>
            <a:spLocks noChangeShapeType="1"/>
          </p:cNvSpPr>
          <p:nvPr/>
        </p:nvSpPr>
        <p:spPr bwMode="auto">
          <a:xfrm>
            <a:off x="2908300" y="5734050"/>
            <a:ext cx="793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graphicFrame>
        <p:nvGraphicFramePr>
          <p:cNvPr id="102414" name="Object 14"/>
          <p:cNvGraphicFramePr>
            <a:graphicFrameLocks noChangeAspect="1"/>
          </p:cNvGraphicFramePr>
          <p:nvPr/>
        </p:nvGraphicFramePr>
        <p:xfrm>
          <a:off x="1684338" y="6310313"/>
          <a:ext cx="898525" cy="314325"/>
        </p:xfrm>
        <a:graphic>
          <a:graphicData uri="http://schemas.openxmlformats.org/presentationml/2006/ole">
            <p:oleObj spid="_x0000_s102414" name="Equation" r:id="rId6" imgW="507960" imgH="177480" progId="Equation.3">
              <p:embed/>
            </p:oleObj>
          </a:graphicData>
        </a:graphic>
      </p:graphicFrame>
      <p:graphicFrame>
        <p:nvGraphicFramePr>
          <p:cNvPr id="102416" name="Object 16"/>
          <p:cNvGraphicFramePr>
            <a:graphicFrameLocks noChangeAspect="1"/>
          </p:cNvGraphicFramePr>
          <p:nvPr/>
        </p:nvGraphicFramePr>
        <p:xfrm>
          <a:off x="3052763" y="6310313"/>
          <a:ext cx="762000" cy="314325"/>
        </p:xfrm>
        <a:graphic>
          <a:graphicData uri="http://schemas.openxmlformats.org/presentationml/2006/ole">
            <p:oleObj spid="_x0000_s102416" name="Equation" r:id="rId7" imgW="431640" imgH="177480" progId="Equation.3">
              <p:embed/>
            </p:oleObj>
          </a:graphicData>
        </a:graphic>
      </p:graphicFrame>
      <p:graphicFrame>
        <p:nvGraphicFramePr>
          <p:cNvPr id="102417" name="Object 17"/>
          <p:cNvGraphicFramePr>
            <a:graphicFrameLocks noChangeAspect="1"/>
          </p:cNvGraphicFramePr>
          <p:nvPr/>
        </p:nvGraphicFramePr>
        <p:xfrm>
          <a:off x="1619250" y="2133600"/>
          <a:ext cx="5621338" cy="720725"/>
        </p:xfrm>
        <a:graphic>
          <a:graphicData uri="http://schemas.openxmlformats.org/presentationml/2006/ole">
            <p:oleObj spid="_x0000_s102417" name="Equation" r:id="rId8" imgW="3073320" imgH="393480" progId="Equation.3">
              <p:embed/>
            </p:oleObj>
          </a:graphicData>
        </a:graphic>
      </p:graphicFrame>
      <p:graphicFrame>
        <p:nvGraphicFramePr>
          <p:cNvPr id="102419" name="Object 19"/>
          <p:cNvGraphicFramePr>
            <a:graphicFrameLocks noChangeAspect="1"/>
          </p:cNvGraphicFramePr>
          <p:nvPr/>
        </p:nvGraphicFramePr>
        <p:xfrm>
          <a:off x="1619250" y="2997200"/>
          <a:ext cx="3717925" cy="371475"/>
        </p:xfrm>
        <a:graphic>
          <a:graphicData uri="http://schemas.openxmlformats.org/presentationml/2006/ole">
            <p:oleObj spid="_x0000_s102419" name="Equation" r:id="rId9" imgW="2031840" imgH="203040" progId="Equation.3">
              <p:embed/>
            </p:oleObj>
          </a:graphicData>
        </a:graphic>
      </p:graphicFrame>
      <p:graphicFrame>
        <p:nvGraphicFramePr>
          <p:cNvPr id="102420" name="Object 20"/>
          <p:cNvGraphicFramePr>
            <a:graphicFrameLocks noChangeAspect="1"/>
          </p:cNvGraphicFramePr>
          <p:nvPr/>
        </p:nvGraphicFramePr>
        <p:xfrm>
          <a:off x="1619250" y="3573463"/>
          <a:ext cx="3160713" cy="371475"/>
        </p:xfrm>
        <a:graphic>
          <a:graphicData uri="http://schemas.openxmlformats.org/presentationml/2006/ole">
            <p:oleObj spid="_x0000_s102420" name="Equation" r:id="rId10" imgW="1726920" imgH="203040" progId="Equation.3">
              <p:embed/>
            </p:oleObj>
          </a:graphicData>
        </a:graphic>
      </p:graphicFrame>
      <p:graphicFrame>
        <p:nvGraphicFramePr>
          <p:cNvPr id="102421" name="Object 21"/>
          <p:cNvGraphicFramePr>
            <a:graphicFrameLocks noChangeAspect="1"/>
          </p:cNvGraphicFramePr>
          <p:nvPr/>
        </p:nvGraphicFramePr>
        <p:xfrm>
          <a:off x="1619250" y="4221163"/>
          <a:ext cx="3533775" cy="371475"/>
        </p:xfrm>
        <a:graphic>
          <a:graphicData uri="http://schemas.openxmlformats.org/presentationml/2006/ole">
            <p:oleObj spid="_x0000_s102421" name="Equation" r:id="rId11" imgW="1930320" imgH="203040" progId="Equation.3">
              <p:embed/>
            </p:oleObj>
          </a:graphicData>
        </a:graphic>
      </p:graphicFrame>
      <p:graphicFrame>
        <p:nvGraphicFramePr>
          <p:cNvPr id="102422" name="Object 22"/>
          <p:cNvGraphicFramePr>
            <a:graphicFrameLocks noChangeAspect="1"/>
          </p:cNvGraphicFramePr>
          <p:nvPr/>
        </p:nvGraphicFramePr>
        <p:xfrm>
          <a:off x="1692275" y="4724400"/>
          <a:ext cx="2016125" cy="382588"/>
        </p:xfrm>
        <a:graphic>
          <a:graphicData uri="http://schemas.openxmlformats.org/presentationml/2006/ole">
            <p:oleObj spid="_x0000_s102422" name="Equation" r:id="rId12" imgW="1066680" imgH="203040" progId="Equation.3">
              <p:embed/>
            </p:oleObj>
          </a:graphicData>
        </a:graphic>
      </p:graphicFrame>
      <p:graphicFrame>
        <p:nvGraphicFramePr>
          <p:cNvPr id="102423" name="Object 23"/>
          <p:cNvGraphicFramePr>
            <a:graphicFrameLocks noChangeAspect="1"/>
          </p:cNvGraphicFramePr>
          <p:nvPr/>
        </p:nvGraphicFramePr>
        <p:xfrm>
          <a:off x="1619250" y="5229225"/>
          <a:ext cx="2257425" cy="382588"/>
        </p:xfrm>
        <a:graphic>
          <a:graphicData uri="http://schemas.openxmlformats.org/presentationml/2006/ole">
            <p:oleObj spid="_x0000_s102423" name="Equation" r:id="rId13" imgW="1193760" imgH="203040" progId="Equation.3">
              <p:embed/>
            </p:oleObj>
          </a:graphicData>
        </a:graphic>
      </p:graphicFrame>
      <p:sp>
        <p:nvSpPr>
          <p:cNvPr id="102426" name="Text Box 26"/>
          <p:cNvSpPr txBox="1">
            <a:spLocks noChangeArrowheads="1"/>
          </p:cNvSpPr>
          <p:nvPr/>
        </p:nvSpPr>
        <p:spPr bwMode="auto">
          <a:xfrm>
            <a:off x="2627313" y="6381750"/>
            <a:ext cx="649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i="1">
                <a:solidFill>
                  <a:srgbClr val="FF0000"/>
                </a:solidFill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2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3" grpId="0" animBg="1"/>
      <p:bldP spid="1024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2195513" y="260350"/>
            <a:ext cx="5040312" cy="617538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The Quadratic Formula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0" y="981075"/>
            <a:ext cx="9144000" cy="575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 dirty="0"/>
              <a:t>There are times when we cannot </a:t>
            </a:r>
            <a:r>
              <a:rPr lang="en-US" sz="2400" b="1" dirty="0" err="1"/>
              <a:t>factorise</a:t>
            </a:r>
            <a:r>
              <a:rPr lang="en-US" sz="2400" b="1" dirty="0"/>
              <a:t> certain quadratic equations (</a:t>
            </a:r>
            <a:r>
              <a:rPr lang="en-US" sz="2400" b="1" i="1" dirty="0"/>
              <a:t>ax</a:t>
            </a:r>
            <a:r>
              <a:rPr lang="en-US" sz="2400" b="1" i="1" baseline="30000" dirty="0"/>
              <a:t>2</a:t>
            </a:r>
            <a:r>
              <a:rPr lang="en-US" sz="2400" b="1" i="1" dirty="0"/>
              <a:t>+bx+c=0</a:t>
            </a:r>
            <a:r>
              <a:rPr lang="en-US" sz="2400" b="1" dirty="0"/>
              <a:t>) in the way we have up until now.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 dirty="0"/>
              <a:t>When this happens, we must use the </a:t>
            </a:r>
            <a:r>
              <a:rPr lang="en-US" sz="2400" b="1" u="sng" dirty="0">
                <a:solidFill>
                  <a:srgbClr val="333399"/>
                </a:solidFill>
              </a:rPr>
              <a:t>quadratic formula</a:t>
            </a:r>
            <a:r>
              <a:rPr lang="en-US" sz="2400" b="1" dirty="0"/>
              <a:t>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sz="2400" b="1" dirty="0"/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sz="2400" b="1" dirty="0"/>
          </a:p>
          <a:p>
            <a:pPr marL="342900" indent="-342900">
              <a:spcBef>
                <a:spcPct val="50000"/>
              </a:spcBef>
            </a:pPr>
            <a:endParaRPr lang="en-US" sz="2400" b="1" dirty="0"/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400" b="1" dirty="0"/>
              <a:t>We use this equation when the question requires an approximate answer, such as…</a:t>
            </a:r>
          </a:p>
          <a:p>
            <a:pPr marL="1714500" lvl="3" indent="-342900">
              <a:spcBef>
                <a:spcPct val="50000"/>
              </a:spcBef>
              <a:buFontTx/>
              <a:buChar char="•"/>
            </a:pPr>
            <a:r>
              <a:rPr lang="en-US" sz="2000" b="1" i="1" dirty="0">
                <a:solidFill>
                  <a:srgbClr val="333399"/>
                </a:solidFill>
              </a:rPr>
              <a:t>‘Correct to two decimal places’</a:t>
            </a:r>
          </a:p>
          <a:p>
            <a:pPr marL="1714500" lvl="3" indent="-342900">
              <a:spcBef>
                <a:spcPct val="50000"/>
              </a:spcBef>
              <a:buFontTx/>
              <a:buChar char="•"/>
            </a:pPr>
            <a:r>
              <a:rPr lang="en-US" sz="2000" b="1" i="1" dirty="0">
                <a:solidFill>
                  <a:srgbClr val="333399"/>
                </a:solidFill>
              </a:rPr>
              <a:t>‘Correct to three significant figures’</a:t>
            </a:r>
          </a:p>
          <a:p>
            <a:pPr marL="1714500" lvl="3" indent="-342900">
              <a:spcBef>
                <a:spcPct val="50000"/>
              </a:spcBef>
              <a:buFontTx/>
              <a:buChar char="•"/>
            </a:pPr>
            <a:r>
              <a:rPr lang="en-US" sz="2000" b="1" i="1" dirty="0">
                <a:solidFill>
                  <a:srgbClr val="333399"/>
                </a:solidFill>
              </a:rPr>
              <a:t>‘Correct to the nearest integer’</a:t>
            </a:r>
          </a:p>
          <a:p>
            <a:pPr marL="1714500" lvl="3" indent="-342900">
              <a:spcBef>
                <a:spcPct val="50000"/>
              </a:spcBef>
              <a:buFontTx/>
              <a:buChar char="•"/>
            </a:pPr>
            <a:r>
              <a:rPr lang="en-US" sz="2000" b="1" i="1" dirty="0">
                <a:solidFill>
                  <a:srgbClr val="333399"/>
                </a:solidFill>
              </a:rPr>
              <a:t>‘Express your answer in surd form’</a:t>
            </a:r>
          </a:p>
        </p:txBody>
      </p:sp>
      <p:pic>
        <p:nvPicPr>
          <p:cNvPr id="103429" name="Picture 5" descr="Image2063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 r="34337" b="81706"/>
          <a:stretch>
            <a:fillRect/>
          </a:stretch>
        </p:blipFill>
        <p:spPr>
          <a:xfrm>
            <a:off x="1258888" y="2852738"/>
            <a:ext cx="2881312" cy="865187"/>
          </a:xfrm>
          <a:solidFill>
            <a:srgbClr val="C0C0C0"/>
          </a:solidFill>
          <a:ln w="28575">
            <a:solidFill>
              <a:srgbClr val="333399"/>
            </a:solidFill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4572000" y="3068638"/>
            <a:ext cx="34575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>
                <a:solidFill>
                  <a:srgbClr val="FF0000"/>
                </a:solidFill>
              </a:rPr>
              <a:t>You </a:t>
            </a:r>
            <a:r>
              <a:rPr lang="en-US" sz="2000" b="1" i="1" dirty="0" smtClean="0">
                <a:solidFill>
                  <a:srgbClr val="FF0000"/>
                </a:solidFill>
              </a:rPr>
              <a:t>do not have </a:t>
            </a:r>
            <a:r>
              <a:rPr lang="en-US" sz="2000" b="1" i="1" dirty="0">
                <a:solidFill>
                  <a:srgbClr val="FF0000"/>
                </a:solidFill>
              </a:rPr>
              <a:t>to learn </a:t>
            </a:r>
            <a:r>
              <a:rPr lang="en-US" sz="2000" b="1" i="1" dirty="0" smtClean="0">
                <a:solidFill>
                  <a:srgbClr val="FF0000"/>
                </a:solidFill>
              </a:rPr>
              <a:t>this – tables book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5040313" cy="617538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The Quadratic Formula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0" y="1127125"/>
            <a:ext cx="889317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IE" sz="2000" b="1" dirty="0"/>
              <a:t>It is often called the </a:t>
            </a:r>
            <a:r>
              <a:rPr lang="en-IE" sz="2000" b="1" i="1" dirty="0">
                <a:solidFill>
                  <a:srgbClr val="333399"/>
                </a:solidFill>
              </a:rPr>
              <a:t>‘-b’</a:t>
            </a:r>
            <a:r>
              <a:rPr lang="en-IE" sz="2000" b="1" dirty="0"/>
              <a:t> formula as well as the </a:t>
            </a:r>
            <a:r>
              <a:rPr lang="en-IE" sz="2000" b="1" i="1" dirty="0">
                <a:solidFill>
                  <a:srgbClr val="333399"/>
                </a:solidFill>
              </a:rPr>
              <a:t>‘quadratic formula’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IE" sz="2000" b="1" dirty="0"/>
              <a:t>Make sure </a:t>
            </a:r>
            <a:r>
              <a:rPr lang="en-IE" sz="2000" b="1" dirty="0" smtClean="0"/>
              <a:t>every </a:t>
            </a:r>
            <a:r>
              <a:rPr lang="en-IE" sz="2000" b="1" dirty="0"/>
              <a:t>term is on the left hand side </a:t>
            </a:r>
            <a:r>
              <a:rPr lang="en-IE" sz="2000" b="1" u="sng" dirty="0">
                <a:solidFill>
                  <a:srgbClr val="333399"/>
                </a:solidFill>
              </a:rPr>
              <a:t>before</a:t>
            </a:r>
            <a:r>
              <a:rPr lang="en-IE" sz="2000" b="1" dirty="0"/>
              <a:t> using the formula.  </a:t>
            </a:r>
          </a:p>
          <a:p>
            <a:pPr marL="342900" indent="-342900">
              <a:spcBef>
                <a:spcPct val="50000"/>
              </a:spcBef>
            </a:pPr>
            <a:r>
              <a:rPr lang="en-IE" sz="2000" b="1" u="sng" dirty="0">
                <a:solidFill>
                  <a:srgbClr val="333399"/>
                </a:solidFill>
              </a:rPr>
              <a:t>Note:</a:t>
            </a:r>
            <a:r>
              <a:rPr lang="en-IE" sz="2000" b="1" dirty="0"/>
              <a:t>    </a:t>
            </a:r>
            <a:r>
              <a:rPr lang="en-IE" sz="2000" b="1" dirty="0" smtClean="0"/>
              <a:t>The </a:t>
            </a:r>
            <a:r>
              <a:rPr lang="en-IE" sz="2000" b="1" dirty="0"/>
              <a:t>letters </a:t>
            </a:r>
            <a:r>
              <a:rPr lang="en-IE" sz="2000" b="1" i="1" dirty="0">
                <a:solidFill>
                  <a:srgbClr val="333399"/>
                </a:solidFill>
              </a:rPr>
              <a:t>a, b </a:t>
            </a:r>
            <a:r>
              <a:rPr lang="en-IE" sz="2000" b="1" i="1" dirty="0"/>
              <a:t>and</a:t>
            </a:r>
            <a:r>
              <a:rPr lang="en-IE" sz="2000" b="1" i="1" dirty="0">
                <a:solidFill>
                  <a:srgbClr val="333399"/>
                </a:solidFill>
              </a:rPr>
              <a:t> c</a:t>
            </a:r>
            <a:r>
              <a:rPr lang="en-IE" sz="2000" b="1" dirty="0"/>
              <a:t> in the formula correspond to the numbers 	on front of the letters in </a:t>
            </a:r>
            <a:r>
              <a:rPr lang="en-IE" sz="2000" b="1" i="1" dirty="0"/>
              <a:t>ax</a:t>
            </a:r>
            <a:r>
              <a:rPr lang="en-IE" sz="2000" b="1" i="1" baseline="30000" dirty="0"/>
              <a:t>2</a:t>
            </a:r>
            <a:r>
              <a:rPr lang="en-IE" sz="2000" b="1" i="1" dirty="0"/>
              <a:t>+bx+c. These are the </a:t>
            </a:r>
            <a:r>
              <a:rPr lang="en-IE" sz="2000" b="1" i="1" u="sng" dirty="0">
                <a:solidFill>
                  <a:srgbClr val="333399"/>
                </a:solidFill>
              </a:rPr>
              <a:t>coefficients </a:t>
            </a:r>
            <a:r>
              <a:rPr lang="en-IE" sz="2000" b="1" i="1" dirty="0"/>
              <a:t>of 	x</a:t>
            </a:r>
            <a:r>
              <a:rPr lang="en-IE" sz="2000" b="1" i="1" baseline="30000" dirty="0"/>
              <a:t>2</a:t>
            </a:r>
            <a:r>
              <a:rPr lang="en-IE" sz="2000" b="1" i="1" dirty="0"/>
              <a:t>, x and the constant</a:t>
            </a:r>
          </a:p>
          <a:p>
            <a:pPr marL="342900" indent="-342900">
              <a:spcBef>
                <a:spcPct val="50000"/>
              </a:spcBef>
            </a:pPr>
            <a:r>
              <a:rPr lang="en-IE" sz="2000" b="1" i="1" u="sng" dirty="0">
                <a:solidFill>
                  <a:srgbClr val="333399"/>
                </a:solidFill>
              </a:rPr>
              <a:t>Example:</a:t>
            </a:r>
            <a:r>
              <a:rPr lang="en-IE" sz="2000" b="1" i="1" dirty="0"/>
              <a:t>  Solve the equation 3x</a:t>
            </a:r>
            <a:r>
              <a:rPr lang="en-IE" sz="2000" b="1" i="1" baseline="30000" dirty="0"/>
              <a:t>2</a:t>
            </a:r>
            <a:r>
              <a:rPr lang="en-IE" sz="2000" b="1" i="1" dirty="0"/>
              <a:t> – 8x – 2 = 0, giving your answer to two 	     decimal places.</a:t>
            </a:r>
          </a:p>
          <a:p>
            <a:pPr marL="342900" indent="-342900">
              <a:spcBef>
                <a:spcPct val="50000"/>
              </a:spcBef>
            </a:pPr>
            <a:r>
              <a:rPr lang="en-IE" sz="2000" b="1" i="1" dirty="0"/>
              <a:t>	In this case we know we have to use the formula because it asks for the answer to be given to two decimal places</a:t>
            </a:r>
          </a:p>
          <a:p>
            <a:pPr marL="342900" indent="-342900">
              <a:spcBef>
                <a:spcPct val="50000"/>
              </a:spcBef>
            </a:pPr>
            <a:r>
              <a:rPr lang="en-IE" sz="2000" b="1" i="1" dirty="0"/>
              <a:t>                      We also know that </a:t>
            </a:r>
            <a:r>
              <a:rPr lang="en-IE" sz="2000" b="1" i="1" dirty="0">
                <a:solidFill>
                  <a:srgbClr val="333399"/>
                </a:solidFill>
              </a:rPr>
              <a:t>a = 3, b = -8 and c = -2</a:t>
            </a:r>
            <a:endParaRPr lang="en-IE" sz="2800" b="1" dirty="0">
              <a:solidFill>
                <a:srgbClr val="333399"/>
              </a:solidFill>
            </a:endParaRPr>
          </a:p>
        </p:txBody>
      </p:sp>
      <p:pic>
        <p:nvPicPr>
          <p:cNvPr id="107524" name="Picture 4" descr="Image2063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 r="34337" b="81706"/>
          <a:stretch>
            <a:fillRect/>
          </a:stretch>
        </p:blipFill>
        <p:spPr>
          <a:xfrm>
            <a:off x="6300788" y="260350"/>
            <a:ext cx="1943100" cy="654050"/>
          </a:xfrm>
          <a:solidFill>
            <a:srgbClr val="C0C0C0"/>
          </a:solidFill>
          <a:ln w="38100">
            <a:solidFill>
              <a:srgbClr val="333399"/>
            </a:solidFill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353425" cy="617538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Example of Using the Quadratic Formula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0" y="1125538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="1" i="1" u="sng">
                <a:solidFill>
                  <a:srgbClr val="333399"/>
                </a:solidFill>
              </a:rPr>
              <a:t>Example 1:</a:t>
            </a:r>
            <a:r>
              <a:rPr lang="en-US" sz="2000" b="1"/>
              <a:t> Solve the Equation </a:t>
            </a:r>
            <a:r>
              <a:rPr lang="en-US" sz="2000" b="1" i="1">
                <a:solidFill>
                  <a:srgbClr val="333399"/>
                </a:solidFill>
              </a:rPr>
              <a:t>10x = 8 – 3x</a:t>
            </a:r>
            <a:r>
              <a:rPr lang="en-US" sz="2000" b="1" i="1" baseline="30000">
                <a:solidFill>
                  <a:srgbClr val="333399"/>
                </a:solidFill>
              </a:rPr>
              <a:t>2</a:t>
            </a:r>
            <a:r>
              <a:rPr lang="en-US" sz="2000" b="1" i="1">
                <a:solidFill>
                  <a:srgbClr val="333399"/>
                </a:solidFill>
              </a:rPr>
              <a:t> </a:t>
            </a:r>
            <a:r>
              <a:rPr lang="en-US" sz="2000" b="1"/>
              <a:t>using the quadratic formula</a:t>
            </a:r>
            <a:r>
              <a:rPr lang="en-US" sz="2400" b="1" i="1">
                <a:solidFill>
                  <a:srgbClr val="333399"/>
                </a:solidFill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1" i="1" u="sng">
                <a:solidFill>
                  <a:srgbClr val="333399"/>
                </a:solidFill>
              </a:rPr>
              <a:t>Step 1:</a:t>
            </a:r>
            <a:r>
              <a:rPr lang="en-US" sz="2000" b="1" i="1">
                <a:solidFill>
                  <a:srgbClr val="333399"/>
                </a:solidFill>
              </a:rPr>
              <a:t>   </a:t>
            </a:r>
            <a:r>
              <a:rPr lang="en-US" sz="2000" b="1" i="1">
                <a:solidFill>
                  <a:srgbClr val="FF0000"/>
                </a:solidFill>
              </a:rPr>
              <a:t>Bring everything to the left hand side.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1" i="1">
                <a:solidFill>
                  <a:srgbClr val="333399"/>
                </a:solidFill>
              </a:rPr>
              <a:t>		  </a:t>
            </a:r>
            <a:r>
              <a:rPr lang="en-US" sz="2000" b="1" i="1"/>
              <a:t>3x</a:t>
            </a:r>
            <a:r>
              <a:rPr lang="en-US" sz="2000" b="1" i="1" baseline="30000"/>
              <a:t>2</a:t>
            </a:r>
            <a:r>
              <a:rPr lang="en-US" sz="2000" b="1" i="1"/>
              <a:t> + 10x – 8 = 0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1" i="1" u="sng">
                <a:solidFill>
                  <a:srgbClr val="333399"/>
                </a:solidFill>
              </a:rPr>
              <a:t>Step 2:</a:t>
            </a:r>
            <a:r>
              <a:rPr lang="en-US" sz="2000" b="1" i="1">
                <a:solidFill>
                  <a:srgbClr val="333399"/>
                </a:solidFill>
              </a:rPr>
              <a:t>   </a:t>
            </a:r>
            <a:r>
              <a:rPr lang="en-US" sz="2000" b="1" i="1">
                <a:solidFill>
                  <a:srgbClr val="FF0000"/>
                </a:solidFill>
              </a:rPr>
              <a:t>Identify the coefficients, i.e.  a, b and c.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1" i="1">
                <a:solidFill>
                  <a:srgbClr val="333399"/>
                </a:solidFill>
              </a:rPr>
              <a:t>		  </a:t>
            </a:r>
            <a:r>
              <a:rPr lang="en-US" sz="2000" b="1" i="1"/>
              <a:t>a = 3,  b = 10 and c = – 8</a:t>
            </a:r>
            <a:r>
              <a:rPr lang="en-US" sz="2000"/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1" i="1" u="sng">
                <a:solidFill>
                  <a:srgbClr val="333399"/>
                </a:solidFill>
              </a:rPr>
              <a:t>Step 3:</a:t>
            </a:r>
            <a:r>
              <a:rPr lang="en-US" sz="2000" b="1" i="1"/>
              <a:t>   </a:t>
            </a:r>
            <a:r>
              <a:rPr lang="en-US" sz="2000" b="1" i="1">
                <a:solidFill>
                  <a:srgbClr val="FF0000"/>
                </a:solidFill>
              </a:rPr>
              <a:t>Use the quadratic formula replacing the values of a, b, and c.</a:t>
            </a:r>
          </a:p>
          <a:p>
            <a:pPr marL="342900" indent="-342900">
              <a:spcBef>
                <a:spcPct val="50000"/>
              </a:spcBef>
            </a:pPr>
            <a:endParaRPr lang="en-US" sz="2000" b="1" i="1">
              <a:solidFill>
                <a:srgbClr val="FF0000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n-US" sz="2000" b="1" i="1">
              <a:solidFill>
                <a:srgbClr val="FF0000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n-US" sz="2000" b="1" i="1">
              <a:solidFill>
                <a:srgbClr val="FF0000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n-US" sz="2000" b="1" i="1">
              <a:solidFill>
                <a:srgbClr val="FF0000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n-US" sz="2000" b="1" i="1">
              <a:solidFill>
                <a:srgbClr val="FF0000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000" b="1" i="1" u="sng">
                <a:solidFill>
                  <a:srgbClr val="333399"/>
                </a:solidFill>
              </a:rPr>
              <a:t>Step 4:</a:t>
            </a:r>
            <a:r>
              <a:rPr lang="en-US" sz="2000" b="1" i="1">
                <a:solidFill>
                  <a:srgbClr val="FF0000"/>
                </a:solidFill>
              </a:rPr>
              <a:t> Work out two values for ‘x’</a:t>
            </a:r>
          </a:p>
        </p:txBody>
      </p:sp>
      <p:graphicFrame>
        <p:nvGraphicFramePr>
          <p:cNvPr id="87045" name="Object 5"/>
          <p:cNvGraphicFramePr>
            <a:graphicFrameLocks noChangeAspect="1"/>
          </p:cNvGraphicFramePr>
          <p:nvPr>
            <p:ph/>
          </p:nvPr>
        </p:nvGraphicFramePr>
        <p:xfrm>
          <a:off x="179388" y="4076700"/>
          <a:ext cx="2232025" cy="717550"/>
        </p:xfrm>
        <a:graphic>
          <a:graphicData uri="http://schemas.openxmlformats.org/presentationml/2006/ole">
            <p:oleObj spid="_x0000_s87045" name="Equation" r:id="rId3" imgW="1384200" imgH="444240" progId="Equation.3">
              <p:embed/>
            </p:oleObj>
          </a:graphicData>
        </a:graphic>
      </p:graphicFrame>
      <p:graphicFrame>
        <p:nvGraphicFramePr>
          <p:cNvPr id="87047" name="Object 7"/>
          <p:cNvGraphicFramePr>
            <a:graphicFrameLocks noChangeAspect="1"/>
          </p:cNvGraphicFramePr>
          <p:nvPr/>
        </p:nvGraphicFramePr>
        <p:xfrm>
          <a:off x="2484438" y="4076700"/>
          <a:ext cx="2952750" cy="796925"/>
        </p:xfrm>
        <a:graphic>
          <a:graphicData uri="http://schemas.openxmlformats.org/presentationml/2006/ole">
            <p:oleObj spid="_x0000_s87047" name="Equation" r:id="rId4" imgW="1790640" imgH="482400" progId="Equation.3">
              <p:embed/>
            </p:oleObj>
          </a:graphicData>
        </a:graphic>
      </p:graphicFrame>
      <p:graphicFrame>
        <p:nvGraphicFramePr>
          <p:cNvPr id="87048" name="Object 8"/>
          <p:cNvGraphicFramePr>
            <a:graphicFrameLocks noChangeAspect="1"/>
          </p:cNvGraphicFramePr>
          <p:nvPr/>
        </p:nvGraphicFramePr>
        <p:xfrm>
          <a:off x="5664200" y="4076700"/>
          <a:ext cx="2009775" cy="712788"/>
        </p:xfrm>
        <a:graphic>
          <a:graphicData uri="http://schemas.openxmlformats.org/presentationml/2006/ole">
            <p:oleObj spid="_x0000_s87048" name="Equation" r:id="rId5" imgW="1218960" imgH="431640" progId="Equation.3">
              <p:embed/>
            </p:oleObj>
          </a:graphicData>
        </a:graphic>
      </p:graphicFrame>
      <p:graphicFrame>
        <p:nvGraphicFramePr>
          <p:cNvPr id="87049" name="Object 9"/>
          <p:cNvGraphicFramePr>
            <a:graphicFrameLocks noChangeAspect="1"/>
          </p:cNvGraphicFramePr>
          <p:nvPr/>
        </p:nvGraphicFramePr>
        <p:xfrm>
          <a:off x="395288" y="5013325"/>
          <a:ext cx="1739900" cy="712788"/>
        </p:xfrm>
        <a:graphic>
          <a:graphicData uri="http://schemas.openxmlformats.org/presentationml/2006/ole">
            <p:oleObj spid="_x0000_s87049" name="Equation" r:id="rId6" imgW="1054080" imgH="431640" progId="Equation.3">
              <p:embed/>
            </p:oleObj>
          </a:graphicData>
        </a:graphic>
      </p:graphicFrame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2268538" y="5084763"/>
          <a:ext cx="1027112" cy="650875"/>
        </p:xfrm>
        <a:graphic>
          <a:graphicData uri="http://schemas.openxmlformats.org/presentationml/2006/ole">
            <p:oleObj spid="_x0000_s87050" name="Equation" r:id="rId7" imgW="622080" imgH="393480" progId="Equation.3">
              <p:embed/>
            </p:oleObj>
          </a:graphicData>
        </a:graphic>
      </p:graphicFrame>
      <p:graphicFrame>
        <p:nvGraphicFramePr>
          <p:cNvPr id="87051" name="Object 11"/>
          <p:cNvGraphicFramePr>
            <a:graphicFrameLocks noChangeAspect="1"/>
          </p:cNvGraphicFramePr>
          <p:nvPr/>
        </p:nvGraphicFramePr>
        <p:xfrm>
          <a:off x="4716463" y="5084763"/>
          <a:ext cx="1384300" cy="650875"/>
        </p:xfrm>
        <a:graphic>
          <a:graphicData uri="http://schemas.openxmlformats.org/presentationml/2006/ole">
            <p:oleObj spid="_x0000_s87051" name="Equation" r:id="rId8" imgW="838080" imgH="393480" progId="Equation.3">
              <p:embed/>
            </p:oleObj>
          </a:graphicData>
        </a:graphic>
      </p:graphicFrame>
      <p:graphicFrame>
        <p:nvGraphicFramePr>
          <p:cNvPr id="87052" name="Object 12"/>
          <p:cNvGraphicFramePr>
            <a:graphicFrameLocks noChangeAspect="1"/>
          </p:cNvGraphicFramePr>
          <p:nvPr/>
        </p:nvGraphicFramePr>
        <p:xfrm>
          <a:off x="6589713" y="5084763"/>
          <a:ext cx="1382712" cy="650875"/>
        </p:xfrm>
        <a:graphic>
          <a:graphicData uri="http://schemas.openxmlformats.org/presentationml/2006/ole">
            <p:oleObj spid="_x0000_s87052" name="Equation" r:id="rId9" imgW="838080" imgH="393480" progId="Equation.3">
              <p:embed/>
            </p:oleObj>
          </a:graphicData>
        </a:graphic>
      </p:graphicFrame>
      <p:sp>
        <p:nvSpPr>
          <p:cNvPr id="87053" name="Line 13"/>
          <p:cNvSpPr>
            <a:spLocks noChangeShapeType="1"/>
          </p:cNvSpPr>
          <p:nvPr/>
        </p:nvSpPr>
        <p:spPr bwMode="auto">
          <a:xfrm>
            <a:off x="6300788" y="5229225"/>
            <a:ext cx="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graphicFrame>
        <p:nvGraphicFramePr>
          <p:cNvPr id="87054" name="Object 14"/>
          <p:cNvGraphicFramePr>
            <a:graphicFrameLocks noChangeAspect="1"/>
          </p:cNvGraphicFramePr>
          <p:nvPr/>
        </p:nvGraphicFramePr>
        <p:xfrm>
          <a:off x="4716463" y="5589588"/>
          <a:ext cx="630237" cy="650875"/>
        </p:xfrm>
        <a:graphic>
          <a:graphicData uri="http://schemas.openxmlformats.org/presentationml/2006/ole">
            <p:oleObj spid="_x0000_s87054" name="Equation" r:id="rId10" imgW="380880" imgH="393480" progId="Equation.3">
              <p:embed/>
            </p:oleObj>
          </a:graphicData>
        </a:graphic>
      </p:graphicFrame>
      <p:graphicFrame>
        <p:nvGraphicFramePr>
          <p:cNvPr id="87055" name="Object 15"/>
          <p:cNvGraphicFramePr>
            <a:graphicFrameLocks noChangeAspect="1"/>
          </p:cNvGraphicFramePr>
          <p:nvPr/>
        </p:nvGraphicFramePr>
        <p:xfrm>
          <a:off x="4716463" y="6207125"/>
          <a:ext cx="630237" cy="650875"/>
        </p:xfrm>
        <a:graphic>
          <a:graphicData uri="http://schemas.openxmlformats.org/presentationml/2006/ole">
            <p:oleObj spid="_x0000_s87055" name="Equation" r:id="rId11" imgW="380880" imgH="393480" progId="Equation.3">
              <p:embed/>
            </p:oleObj>
          </a:graphicData>
        </a:graphic>
      </p:graphicFrame>
      <p:graphicFrame>
        <p:nvGraphicFramePr>
          <p:cNvPr id="87056" name="Object 16"/>
          <p:cNvGraphicFramePr>
            <a:graphicFrameLocks noChangeAspect="1"/>
          </p:cNvGraphicFramePr>
          <p:nvPr/>
        </p:nvGraphicFramePr>
        <p:xfrm>
          <a:off x="6443663" y="5589588"/>
          <a:ext cx="942975" cy="650875"/>
        </p:xfrm>
        <a:graphic>
          <a:graphicData uri="http://schemas.openxmlformats.org/presentationml/2006/ole">
            <p:oleObj spid="_x0000_s87056" name="Equation" r:id="rId12" imgW="571320" imgH="393480" progId="Equation.3">
              <p:embed/>
            </p:oleObj>
          </a:graphicData>
        </a:graphic>
      </p:graphicFrame>
      <p:graphicFrame>
        <p:nvGraphicFramePr>
          <p:cNvPr id="87057" name="Object 17"/>
          <p:cNvGraphicFramePr>
            <a:graphicFrameLocks noChangeAspect="1"/>
          </p:cNvGraphicFramePr>
          <p:nvPr/>
        </p:nvGraphicFramePr>
        <p:xfrm>
          <a:off x="6589713" y="6381750"/>
          <a:ext cx="712787" cy="273050"/>
        </p:xfrm>
        <a:graphic>
          <a:graphicData uri="http://schemas.openxmlformats.org/presentationml/2006/ole">
            <p:oleObj spid="_x0000_s87057" name="Equation" r:id="rId13" imgW="431640" imgH="164880" progId="Equation.3">
              <p:embed/>
            </p:oleObj>
          </a:graphicData>
        </a:graphic>
      </p:graphicFrame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4500563" y="5013325"/>
            <a:ext cx="3600450" cy="1844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5867400" y="6308725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3" grpId="0" animBg="1"/>
      <p:bldP spid="87058" grpId="0" animBg="1"/>
      <p:bldP spid="870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353425" cy="617538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Example of Using the Quadratic Formula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0" y="1125538"/>
            <a:ext cx="9144000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="1" i="1" dirty="0">
                <a:solidFill>
                  <a:srgbClr val="FF0000"/>
                </a:solidFill>
              </a:rPr>
              <a:t>	</a:t>
            </a:r>
            <a:r>
              <a:rPr lang="en-US" sz="2000" b="1" i="1" u="sng" dirty="0">
                <a:solidFill>
                  <a:srgbClr val="333399"/>
                </a:solidFill>
              </a:rPr>
              <a:t>Continued…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1" i="1" dirty="0">
                <a:solidFill>
                  <a:srgbClr val="FF0000"/>
                </a:solidFill>
              </a:rPr>
              <a:t>	</a:t>
            </a:r>
            <a:r>
              <a:rPr lang="en-US" sz="2000" b="1" i="1" dirty="0"/>
              <a:t>Could we have used the standard method of </a:t>
            </a:r>
            <a:r>
              <a:rPr lang="en-IE" sz="2000" b="1" i="1" dirty="0"/>
              <a:t>factorising </a:t>
            </a:r>
            <a:r>
              <a:rPr lang="en-US" sz="2000" b="1" i="1" dirty="0"/>
              <a:t>quadratic equations that we have been using up until now? Why?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1" i="1" dirty="0">
                <a:solidFill>
                  <a:srgbClr val="FF0000"/>
                </a:solidFill>
              </a:rPr>
              <a:t> 	</a:t>
            </a:r>
            <a:r>
              <a:rPr lang="en-US" sz="2000" b="1" i="1" dirty="0">
                <a:solidFill>
                  <a:srgbClr val="333399"/>
                </a:solidFill>
              </a:rPr>
              <a:t>Yes we could be because                        worked out to be a whole number in this case.</a:t>
            </a:r>
          </a:p>
          <a:p>
            <a:pPr marL="2171700" lvl="4" indent="-342900">
              <a:spcBef>
                <a:spcPct val="50000"/>
              </a:spcBef>
            </a:pPr>
            <a:r>
              <a:rPr lang="en-US" sz="2400" b="1" i="1" dirty="0"/>
              <a:t>10x = 8 – 3x</a:t>
            </a:r>
            <a:r>
              <a:rPr lang="en-US" sz="2400" b="1" i="1" baseline="30000" dirty="0"/>
              <a:t>2</a:t>
            </a:r>
          </a:p>
          <a:p>
            <a:pPr marL="2171700" lvl="4" indent="-342900">
              <a:spcBef>
                <a:spcPct val="50000"/>
              </a:spcBef>
            </a:pPr>
            <a:r>
              <a:rPr lang="en-US" sz="2400" b="1" i="1" dirty="0"/>
              <a:t>3x</a:t>
            </a:r>
            <a:r>
              <a:rPr lang="en-US" sz="2400" b="1" i="1" baseline="30000" dirty="0"/>
              <a:t>2</a:t>
            </a:r>
            <a:r>
              <a:rPr lang="en-US" sz="2400" b="1" i="1" dirty="0"/>
              <a:t> + 10x – 8 = 0 </a:t>
            </a:r>
          </a:p>
          <a:p>
            <a:pPr marL="2171700" lvl="4" indent="-342900">
              <a:spcBef>
                <a:spcPct val="50000"/>
              </a:spcBef>
            </a:pPr>
            <a:r>
              <a:rPr lang="en-US" sz="2400" b="1" i="1" dirty="0"/>
              <a:t>(3x </a:t>
            </a:r>
            <a:r>
              <a:rPr lang="en-US" b="1" i="1" dirty="0"/>
              <a:t>–</a:t>
            </a:r>
            <a:r>
              <a:rPr lang="en-US" sz="2400" b="1" i="1" dirty="0"/>
              <a:t> 2)(x </a:t>
            </a:r>
            <a:r>
              <a:rPr lang="en-US" b="1" i="1" dirty="0"/>
              <a:t>+</a:t>
            </a:r>
            <a:r>
              <a:rPr lang="en-US" sz="2400" b="1" i="1" dirty="0"/>
              <a:t> 4) = 0</a:t>
            </a:r>
          </a:p>
          <a:p>
            <a:pPr marL="2171700" lvl="4" indent="-342900">
              <a:spcBef>
                <a:spcPct val="50000"/>
              </a:spcBef>
            </a:pPr>
            <a:r>
              <a:rPr lang="en-US" sz="2400" b="1" i="1" dirty="0"/>
              <a:t>3x </a:t>
            </a:r>
            <a:r>
              <a:rPr lang="en-US" b="1" i="1" dirty="0"/>
              <a:t>–</a:t>
            </a:r>
            <a:r>
              <a:rPr lang="en-US" sz="2400" b="1" i="1" dirty="0"/>
              <a:t> 2 = 0     x + 4 = 0</a:t>
            </a:r>
          </a:p>
          <a:p>
            <a:pPr marL="2171700" lvl="4" indent="-342900">
              <a:spcBef>
                <a:spcPct val="50000"/>
              </a:spcBef>
            </a:pPr>
            <a:r>
              <a:rPr lang="en-US" sz="2400" b="1" i="1" dirty="0"/>
              <a:t>3x = </a:t>
            </a:r>
            <a:r>
              <a:rPr lang="en-US" dirty="0"/>
              <a:t> </a:t>
            </a:r>
            <a:r>
              <a:rPr lang="en-US" sz="2400" b="1" i="1" dirty="0"/>
              <a:t>2 	x = 4</a:t>
            </a:r>
          </a:p>
          <a:p>
            <a:pPr marL="2171700" lvl="4" indent="-342900">
              <a:spcBef>
                <a:spcPct val="50000"/>
              </a:spcBef>
            </a:pPr>
            <a:r>
              <a:rPr lang="en-US" sz="2400" b="1" i="1" dirty="0"/>
              <a:t>x = </a:t>
            </a:r>
            <a:r>
              <a:rPr lang="en-US" b="1" i="1" dirty="0"/>
              <a:t> 		</a:t>
            </a:r>
            <a:r>
              <a:rPr lang="en-US" sz="2400" b="1" i="1" dirty="0"/>
              <a:t>x = </a:t>
            </a:r>
            <a:r>
              <a:rPr lang="en-US" b="1" i="1" dirty="0"/>
              <a:t>–</a:t>
            </a:r>
            <a:r>
              <a:rPr lang="en-US" dirty="0"/>
              <a:t> </a:t>
            </a:r>
            <a:r>
              <a:rPr lang="en-US" sz="2400" b="1" i="1" dirty="0"/>
              <a:t>4</a:t>
            </a:r>
          </a:p>
        </p:txBody>
      </p:sp>
      <p:graphicFrame>
        <p:nvGraphicFramePr>
          <p:cNvPr id="109589" name="Object 21"/>
          <p:cNvGraphicFramePr>
            <a:graphicFrameLocks noChangeAspect="1"/>
          </p:cNvGraphicFramePr>
          <p:nvPr>
            <p:ph sz="half" idx="1"/>
          </p:nvPr>
        </p:nvGraphicFramePr>
        <p:xfrm>
          <a:off x="2555875" y="5734050"/>
          <a:ext cx="323850" cy="836613"/>
        </p:xfrm>
        <a:graphic>
          <a:graphicData uri="http://schemas.openxmlformats.org/presentationml/2006/ole">
            <p:oleObj spid="_x0000_s109589" name="Equation" r:id="rId3" imgW="152280" imgH="393480" progId="Equation.3">
              <p:embed/>
            </p:oleObj>
          </a:graphicData>
        </a:graphic>
      </p:graphicFrame>
      <p:sp>
        <p:nvSpPr>
          <p:cNvPr id="109593" name="Line 25"/>
          <p:cNvSpPr>
            <a:spLocks noChangeShapeType="1"/>
          </p:cNvSpPr>
          <p:nvPr/>
        </p:nvSpPr>
        <p:spPr bwMode="auto">
          <a:xfrm>
            <a:off x="3419475" y="4797425"/>
            <a:ext cx="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3059113" y="5949950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OR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93" grpId="0" animBg="1"/>
      <p:bldP spid="1095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353425" cy="617538"/>
          </a:xfrm>
          <a:prstGeom prst="rect">
            <a:avLst/>
          </a:prstGeom>
          <a:solidFill>
            <a:srgbClr val="C0C0C0"/>
          </a:solidFill>
          <a:ln w="38100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Example of Using the Quadratic Formula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0" y="1125538"/>
            <a:ext cx="9144000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="1" i="1" u="sng">
                <a:solidFill>
                  <a:srgbClr val="333399"/>
                </a:solidFill>
              </a:rPr>
              <a:t>Example 2  </a:t>
            </a:r>
            <a:r>
              <a:rPr lang="en-US" sz="2000" b="1"/>
              <a:t>Use the quadratic formula to find the roots of the equation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1" i="1">
                <a:solidFill>
                  <a:srgbClr val="FF0000"/>
                </a:solidFill>
              </a:rPr>
              <a:t>		       </a:t>
            </a:r>
            <a:r>
              <a:rPr lang="en-US" sz="2000" b="1" i="1" u="sng">
                <a:solidFill>
                  <a:srgbClr val="333399"/>
                </a:solidFill>
              </a:rPr>
              <a:t>5x</a:t>
            </a:r>
            <a:r>
              <a:rPr lang="en-US" sz="2000" b="1" i="1" u="sng" baseline="30000">
                <a:solidFill>
                  <a:srgbClr val="333399"/>
                </a:solidFill>
              </a:rPr>
              <a:t>2</a:t>
            </a:r>
            <a:r>
              <a:rPr lang="en-US" sz="2000" b="1" i="1" u="sng">
                <a:solidFill>
                  <a:srgbClr val="333399"/>
                </a:solidFill>
              </a:rPr>
              <a:t> + 7x – 3 = 0</a:t>
            </a:r>
            <a:r>
              <a:rPr lang="en-US" sz="2000" b="1"/>
              <a:t> correct to two decimal places. </a:t>
            </a:r>
          </a:p>
          <a:p>
            <a:pPr marL="342900" indent="-342900">
              <a:spcBef>
                <a:spcPct val="50000"/>
              </a:spcBef>
            </a:pPr>
            <a:endParaRPr lang="en-US" sz="2000" b="1"/>
          </a:p>
          <a:p>
            <a:pPr marL="342900" indent="-342900">
              <a:spcBef>
                <a:spcPct val="50000"/>
              </a:spcBef>
            </a:pPr>
            <a:r>
              <a:rPr lang="en-US" sz="2000" b="1" i="1" u="sng">
                <a:solidFill>
                  <a:srgbClr val="333399"/>
                </a:solidFill>
              </a:rPr>
              <a:t>Step1:</a:t>
            </a:r>
            <a:r>
              <a:rPr lang="en-US" sz="2000" b="1"/>
              <a:t> </a:t>
            </a:r>
            <a:r>
              <a:rPr lang="en-US" sz="2000" b="1" i="1">
                <a:solidFill>
                  <a:srgbClr val="FF0000"/>
                </a:solidFill>
              </a:rPr>
              <a:t>Identify the coefficients, i.e. a, b and c.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1"/>
              <a:t>		</a:t>
            </a:r>
            <a:r>
              <a:rPr lang="en-US" sz="2000" b="1" i="1"/>
              <a:t>a = 5, b = 7 and c = – 3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1" i="1" u="sng">
                <a:solidFill>
                  <a:srgbClr val="333399"/>
                </a:solidFill>
              </a:rPr>
              <a:t>Step 2:</a:t>
            </a:r>
            <a:r>
              <a:rPr lang="en-US" sz="2000" b="1" i="1"/>
              <a:t> </a:t>
            </a:r>
            <a:r>
              <a:rPr lang="en-US" sz="2000" b="1" i="1">
                <a:solidFill>
                  <a:srgbClr val="FF0000"/>
                </a:solidFill>
              </a:rPr>
              <a:t>Use the quadratic formula replacing the values of a, b and c</a:t>
            </a:r>
          </a:p>
          <a:p>
            <a:pPr marL="342900" indent="-342900">
              <a:spcBef>
                <a:spcPct val="50000"/>
              </a:spcBef>
            </a:pPr>
            <a:endParaRPr lang="en-US" sz="2000" b="1" i="1">
              <a:solidFill>
                <a:srgbClr val="FF0000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n-US" sz="2000" b="1" i="1">
              <a:solidFill>
                <a:srgbClr val="FF0000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n-US" sz="2000" b="1" i="1">
              <a:solidFill>
                <a:srgbClr val="FF0000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000" b="1" i="1">
                <a:solidFill>
                  <a:srgbClr val="FF0000"/>
                </a:solidFill>
              </a:rPr>
              <a:t>			  Using your calculator</a:t>
            </a:r>
          </a:p>
          <a:p>
            <a:pPr marL="342900" indent="-342900">
              <a:spcBef>
                <a:spcPct val="50000"/>
              </a:spcBef>
            </a:pPr>
            <a:endParaRPr lang="en-US" sz="2000" b="1" i="1">
              <a:solidFill>
                <a:srgbClr val="FF0000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n-US" sz="2000" b="1" i="1" u="sng">
              <a:solidFill>
                <a:srgbClr val="333399"/>
              </a:solidFill>
            </a:endParaRPr>
          </a:p>
        </p:txBody>
      </p:sp>
      <p:graphicFrame>
        <p:nvGraphicFramePr>
          <p:cNvPr id="112651" name="Object 11"/>
          <p:cNvGraphicFramePr>
            <a:graphicFrameLocks noChangeAspect="1"/>
          </p:cNvGraphicFramePr>
          <p:nvPr/>
        </p:nvGraphicFramePr>
        <p:xfrm>
          <a:off x="179388" y="3789363"/>
          <a:ext cx="2232025" cy="717550"/>
        </p:xfrm>
        <a:graphic>
          <a:graphicData uri="http://schemas.openxmlformats.org/presentationml/2006/ole">
            <p:oleObj spid="_x0000_s112651" name="Equation" r:id="rId3" imgW="1384200" imgH="444240" progId="Equation.3">
              <p:embed/>
            </p:oleObj>
          </a:graphicData>
        </a:graphic>
      </p:graphicFrame>
      <p:graphicFrame>
        <p:nvGraphicFramePr>
          <p:cNvPr id="112652" name="Object 12"/>
          <p:cNvGraphicFramePr>
            <a:graphicFrameLocks noChangeAspect="1"/>
          </p:cNvGraphicFramePr>
          <p:nvPr/>
        </p:nvGraphicFramePr>
        <p:xfrm>
          <a:off x="2608263" y="3789363"/>
          <a:ext cx="2701925" cy="796925"/>
        </p:xfrm>
        <a:graphic>
          <a:graphicData uri="http://schemas.openxmlformats.org/presentationml/2006/ole">
            <p:oleObj spid="_x0000_s112652" name="Equation" r:id="rId4" imgW="1638000" imgH="482400" progId="Equation.3">
              <p:embed/>
            </p:oleObj>
          </a:graphicData>
        </a:graphic>
      </p:graphicFrame>
      <p:graphicFrame>
        <p:nvGraphicFramePr>
          <p:cNvPr id="112653" name="Object 13"/>
          <p:cNvGraphicFramePr>
            <a:graphicFrameLocks noChangeAspect="1"/>
          </p:cNvGraphicFramePr>
          <p:nvPr/>
        </p:nvGraphicFramePr>
        <p:xfrm>
          <a:off x="5580063" y="3860800"/>
          <a:ext cx="1781175" cy="712788"/>
        </p:xfrm>
        <a:graphic>
          <a:graphicData uri="http://schemas.openxmlformats.org/presentationml/2006/ole">
            <p:oleObj spid="_x0000_s112653" name="Equation" r:id="rId5" imgW="1079280" imgH="431640" progId="Equation.3">
              <p:embed/>
            </p:oleObj>
          </a:graphicData>
        </a:graphic>
      </p:graphicFrame>
      <p:graphicFrame>
        <p:nvGraphicFramePr>
          <p:cNvPr id="112654" name="Object 14"/>
          <p:cNvGraphicFramePr>
            <a:graphicFrameLocks noChangeAspect="1"/>
          </p:cNvGraphicFramePr>
          <p:nvPr/>
        </p:nvGraphicFramePr>
        <p:xfrm>
          <a:off x="239713" y="5013325"/>
          <a:ext cx="1803400" cy="712788"/>
        </p:xfrm>
        <a:graphic>
          <a:graphicData uri="http://schemas.openxmlformats.org/presentationml/2006/ole">
            <p:oleObj spid="_x0000_s112654" name="Equation" r:id="rId6" imgW="1091880" imgH="431640" progId="Equation.3">
              <p:embed/>
            </p:oleObj>
          </a:graphicData>
        </a:graphic>
      </p:graphicFrame>
      <p:graphicFrame>
        <p:nvGraphicFramePr>
          <p:cNvPr id="112655" name="Object 15"/>
          <p:cNvGraphicFramePr>
            <a:graphicFrameLocks noChangeAspect="1"/>
          </p:cNvGraphicFramePr>
          <p:nvPr/>
        </p:nvGraphicFramePr>
        <p:xfrm>
          <a:off x="230188" y="6021388"/>
          <a:ext cx="1614487" cy="650875"/>
        </p:xfrm>
        <a:graphic>
          <a:graphicData uri="http://schemas.openxmlformats.org/presentationml/2006/ole">
            <p:oleObj spid="_x0000_s112655" name="Equation" r:id="rId7" imgW="977760" imgH="393480" progId="Equation.3">
              <p:embed/>
            </p:oleObj>
          </a:graphicData>
        </a:graphic>
      </p:graphicFrame>
      <p:graphicFrame>
        <p:nvGraphicFramePr>
          <p:cNvPr id="112656" name="Object 16"/>
          <p:cNvGraphicFramePr>
            <a:graphicFrameLocks noChangeAspect="1"/>
          </p:cNvGraphicFramePr>
          <p:nvPr/>
        </p:nvGraphicFramePr>
        <p:xfrm>
          <a:off x="5360988" y="4868863"/>
          <a:ext cx="1573212" cy="650875"/>
        </p:xfrm>
        <a:graphic>
          <a:graphicData uri="http://schemas.openxmlformats.org/presentationml/2006/ole">
            <p:oleObj spid="_x0000_s112656" name="Equation" r:id="rId8" imgW="952200" imgH="393480" progId="Equation.3">
              <p:embed/>
            </p:oleObj>
          </a:graphicData>
        </a:graphic>
      </p:graphicFrame>
      <p:graphicFrame>
        <p:nvGraphicFramePr>
          <p:cNvPr id="112657" name="Object 17"/>
          <p:cNvGraphicFramePr>
            <a:graphicFrameLocks noChangeAspect="1"/>
          </p:cNvGraphicFramePr>
          <p:nvPr/>
        </p:nvGraphicFramePr>
        <p:xfrm>
          <a:off x="7191375" y="4868863"/>
          <a:ext cx="1573213" cy="650875"/>
        </p:xfrm>
        <a:graphic>
          <a:graphicData uri="http://schemas.openxmlformats.org/presentationml/2006/ole">
            <p:oleObj spid="_x0000_s112657" name="Equation" r:id="rId9" imgW="952200" imgH="393480" progId="Equation.3">
              <p:embed/>
            </p:oleObj>
          </a:graphicData>
        </a:graphic>
      </p:graphicFrame>
      <p:graphicFrame>
        <p:nvGraphicFramePr>
          <p:cNvPr id="112658" name="Object 18"/>
          <p:cNvGraphicFramePr>
            <a:graphicFrameLocks noChangeAspect="1"/>
          </p:cNvGraphicFramePr>
          <p:nvPr/>
        </p:nvGraphicFramePr>
        <p:xfrm>
          <a:off x="5634038" y="5589588"/>
          <a:ext cx="942975" cy="650875"/>
        </p:xfrm>
        <a:graphic>
          <a:graphicData uri="http://schemas.openxmlformats.org/presentationml/2006/ole">
            <p:oleObj spid="_x0000_s112658" name="Equation" r:id="rId10" imgW="571320" imgH="393480" progId="Equation.3">
              <p:embed/>
            </p:oleObj>
          </a:graphicData>
        </a:graphic>
      </p:graphicFrame>
      <p:graphicFrame>
        <p:nvGraphicFramePr>
          <p:cNvPr id="112659" name="Object 19"/>
          <p:cNvGraphicFramePr>
            <a:graphicFrameLocks noChangeAspect="1"/>
          </p:cNvGraphicFramePr>
          <p:nvPr/>
        </p:nvGraphicFramePr>
        <p:xfrm>
          <a:off x="7335838" y="5589588"/>
          <a:ext cx="1238250" cy="650875"/>
        </p:xfrm>
        <a:graphic>
          <a:graphicData uri="http://schemas.openxmlformats.org/presentationml/2006/ole">
            <p:oleObj spid="_x0000_s112659" name="Equation" r:id="rId11" imgW="749160" imgH="393480" progId="Equation.3">
              <p:embed/>
            </p:oleObj>
          </a:graphicData>
        </a:graphic>
      </p:graphicFrame>
      <p:graphicFrame>
        <p:nvGraphicFramePr>
          <p:cNvPr id="112660" name="Object 20"/>
          <p:cNvGraphicFramePr>
            <a:graphicFrameLocks noChangeAspect="1"/>
          </p:cNvGraphicFramePr>
          <p:nvPr/>
        </p:nvGraphicFramePr>
        <p:xfrm>
          <a:off x="5730875" y="6384925"/>
          <a:ext cx="795338" cy="293688"/>
        </p:xfrm>
        <a:graphic>
          <a:graphicData uri="http://schemas.openxmlformats.org/presentationml/2006/ole">
            <p:oleObj spid="_x0000_s112660" name="Equation" r:id="rId12" imgW="482400" imgH="177480" progId="Equation.3">
              <p:embed/>
            </p:oleObj>
          </a:graphicData>
        </a:graphic>
      </p:graphicFrame>
      <p:graphicFrame>
        <p:nvGraphicFramePr>
          <p:cNvPr id="112661" name="Object 21"/>
          <p:cNvGraphicFramePr>
            <a:graphicFrameLocks noChangeAspect="1"/>
          </p:cNvGraphicFramePr>
          <p:nvPr/>
        </p:nvGraphicFramePr>
        <p:xfrm>
          <a:off x="7440613" y="6384925"/>
          <a:ext cx="1028700" cy="293688"/>
        </p:xfrm>
        <a:graphic>
          <a:graphicData uri="http://schemas.openxmlformats.org/presentationml/2006/ole">
            <p:oleObj spid="_x0000_s112661" name="Equation" r:id="rId13" imgW="622080" imgH="177480" progId="Equation.3">
              <p:embed/>
            </p:oleObj>
          </a:graphicData>
        </a:graphic>
      </p:graphicFrame>
      <p:sp>
        <p:nvSpPr>
          <p:cNvPr id="112662" name="Text Box 22"/>
          <p:cNvSpPr txBox="1">
            <a:spLocks noChangeArrowheads="1"/>
          </p:cNvSpPr>
          <p:nvPr/>
        </p:nvSpPr>
        <p:spPr bwMode="auto">
          <a:xfrm>
            <a:off x="6732588" y="6308725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OR</a:t>
            </a:r>
          </a:p>
        </p:txBody>
      </p:sp>
      <p:sp>
        <p:nvSpPr>
          <p:cNvPr id="112663" name="Rectangle 23"/>
          <p:cNvSpPr>
            <a:spLocks noChangeArrowheads="1"/>
          </p:cNvSpPr>
          <p:nvPr/>
        </p:nvSpPr>
        <p:spPr bwMode="auto">
          <a:xfrm>
            <a:off x="5219700" y="4652963"/>
            <a:ext cx="3600450" cy="22050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>
            <a:off x="7019925" y="4797425"/>
            <a:ext cx="0" cy="1439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12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1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2" grpId="0"/>
      <p:bldP spid="112663" grpId="0" animBg="1"/>
      <p:bldP spid="112664" grpId="0" animBg="1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1944</TotalTime>
  <Words>359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Wingdings</vt:lpstr>
      <vt:lpstr>Verdana</vt:lpstr>
      <vt:lpstr>Watermark</vt:lpstr>
      <vt:lpstr>Microsoft Equation 3.0</vt:lpstr>
      <vt:lpstr>   Quadratic Equations ctd.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Selwyn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Terry Bruton</dc:creator>
  <cp:lastModifiedBy>Ciaran Duffy</cp:lastModifiedBy>
  <cp:revision>35</cp:revision>
  <dcterms:created xsi:type="dcterms:W3CDTF">2007-11-30T07:23:55Z</dcterms:created>
  <dcterms:modified xsi:type="dcterms:W3CDTF">2012-10-03T22:26:53Z</dcterms:modified>
</cp:coreProperties>
</file>