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sldIdLst>
    <p:sldId id="257" r:id="rId2"/>
    <p:sldId id="267" r:id="rId3"/>
    <p:sldId id="265" r:id="rId4"/>
    <p:sldId id="256" r:id="rId5"/>
    <p:sldId id="258" r:id="rId6"/>
    <p:sldId id="266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99"/>
    <a:srgbClr val="0000CC"/>
    <a:srgbClr val="3333FF"/>
    <a:srgbClr val="DDDDDD"/>
    <a:srgbClr val="EAEAEA"/>
    <a:srgbClr val="00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19" autoAdjust="0"/>
    <p:restoredTop sz="94660"/>
  </p:normalViewPr>
  <p:slideViewPr>
    <p:cSldViewPr>
      <p:cViewPr varScale="1">
        <p:scale>
          <a:sx n="79" d="100"/>
          <a:sy n="79" d="100"/>
        </p:scale>
        <p:origin x="-8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endParaRPr lang="en-GB"/>
          </a:p>
        </p:txBody>
      </p:sp>
      <p:sp>
        <p:nvSpPr>
          <p:cNvPr id="163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endParaRPr lang="en-GB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382959FA-FF28-43AC-90E7-4C2018C222F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FB63AF-EEA6-435B-A079-8C60F5B0CCC7}" type="slidenum">
              <a:rPr lang="en-GB"/>
              <a:pPr/>
              <a:t>1</a:t>
            </a:fld>
            <a:endParaRPr lang="en-GB"/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DA4D5B-D7AC-42B0-9EF8-2D0C689A9EA4}" type="slidenum">
              <a:rPr lang="en-GB"/>
              <a:pPr/>
              <a:t>2</a:t>
            </a:fld>
            <a:endParaRPr lang="en-GB"/>
          </a:p>
        </p:txBody>
      </p:sp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3CACEF-A022-4E51-A334-8EA4B6473EB5}" type="slidenum">
              <a:rPr lang="en-GB"/>
              <a:pPr/>
              <a:t>3</a:t>
            </a:fld>
            <a:endParaRPr lang="en-GB"/>
          </a:p>
        </p:txBody>
      </p:sp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6D808-3682-43F8-BFD8-5EE4EA77E2AB}" type="slidenum">
              <a:rPr lang="en-GB"/>
              <a:pPr/>
              <a:t>4</a:t>
            </a:fld>
            <a:endParaRPr lang="en-GB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A5A892-812A-45EA-AAC8-CA1B1D343C79}" type="slidenum">
              <a:rPr lang="en-GB"/>
              <a:pPr/>
              <a:t>5</a:t>
            </a:fld>
            <a:endParaRPr lang="en-GB"/>
          </a:p>
        </p:txBody>
      </p:sp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EB46D-0414-43A3-B48B-1FB2CBDA4DBB}" type="slidenum">
              <a:rPr lang="en-GB"/>
              <a:pPr/>
              <a:t>6</a:t>
            </a:fld>
            <a:endParaRPr lang="en-GB"/>
          </a:p>
        </p:txBody>
      </p:sp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789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89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789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3789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789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789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789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789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789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790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790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790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790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790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90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90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3AA6C3D-671E-4390-B2D6-E7425B068A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790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90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35E99F-C40E-42A7-84B8-5D16CD445E6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DE8E1D-0954-4CC8-9554-FAD040A294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5A1A7B8-511A-478D-9934-5692EF47310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208FE7-B512-4611-9178-7F452B06C14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3FB9D6-B9FA-42C3-85D4-2E31CA0859D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2413CA-7E04-4182-B961-09863B9FBA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2BA280-F12A-47BF-AFA8-882603877B2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880386-C7F8-48A8-8035-CB1394700BF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B0CBBB-C534-4A23-857B-B47BA8DDA85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36B7EA-56F6-460E-B68C-C936431BD8D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D643BD-1B06-43A3-8630-82E1DC5EA99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F73447E9-C435-401F-8EC5-1A1979CCDFD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686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687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687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687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687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687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687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687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687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3687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7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8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16238" y="620713"/>
            <a:ext cx="3384550" cy="863600"/>
          </a:xfrm>
        </p:spPr>
        <p:txBody>
          <a:bodyPr/>
          <a:lstStyle/>
          <a:p>
            <a:pPr algn="ctr"/>
            <a:r>
              <a:rPr lang="en-US" sz="62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Sets</a:t>
            </a:r>
            <a:r>
              <a:rPr lang="en-US" sz="6200" u="sng">
                <a:solidFill>
                  <a:schemeClr val="tx1"/>
                </a:solidFill>
              </a:rPr>
              <a:t> </a:t>
            </a:r>
            <a:endParaRPr lang="en-US" sz="5600" b="1" u="sng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59113" y="5589588"/>
            <a:ext cx="2952750" cy="935037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2700" b="1" i="1"/>
              <a:t>Class Collins</a:t>
            </a:r>
          </a:p>
          <a:p>
            <a:pPr algn="ctr">
              <a:lnSpc>
                <a:spcPct val="90000"/>
              </a:lnSpc>
            </a:pPr>
            <a:r>
              <a:rPr lang="en-US" sz="2700" b="1" i="1"/>
              <a:t>17</a:t>
            </a:r>
            <a:r>
              <a:rPr lang="en-US" sz="2700" b="1" i="1" baseline="30000"/>
              <a:t>th </a:t>
            </a:r>
            <a:r>
              <a:rPr lang="en-US" sz="2700" b="1" i="1"/>
              <a:t>September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547813" y="1844675"/>
            <a:ext cx="6048375" cy="3527425"/>
          </a:xfrm>
          <a:prstGeom prst="rect">
            <a:avLst/>
          </a:prstGeom>
          <a:solidFill>
            <a:srgbClr val="DDDDDD"/>
          </a:solidFill>
          <a:ln w="381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endParaRPr lang="en-IE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484438" y="2276475"/>
            <a:ext cx="525462" cy="481013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>
                <a:solidFill>
                  <a:srgbClr val="339966"/>
                </a:solidFill>
              </a:rPr>
              <a:t>A</a:t>
            </a:r>
            <a:endParaRPr lang="en-US">
              <a:latin typeface="Verdana" pitchFamily="34" charset="0"/>
            </a:endParaRP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2484438" y="2601913"/>
            <a:ext cx="2760662" cy="2405062"/>
          </a:xfrm>
          <a:prstGeom prst="ellips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6300788" y="2349500"/>
            <a:ext cx="525462" cy="481013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>
                <a:solidFill>
                  <a:srgbClr val="FF0000"/>
                </a:solidFill>
              </a:rPr>
              <a:t>B</a:t>
            </a:r>
            <a:endParaRPr lang="en-US">
              <a:latin typeface="Verdana" pitchFamily="34" charset="0"/>
            </a:endParaRPr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4062413" y="2601913"/>
            <a:ext cx="2760662" cy="240506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6877050" y="1773238"/>
            <a:ext cx="657225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2800" b="1" i="1">
                <a:solidFill>
                  <a:srgbClr val="333399"/>
                </a:solidFill>
              </a:rPr>
              <a:t> u</a:t>
            </a:r>
            <a:endParaRPr lang="en-US">
              <a:latin typeface="Verdana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0" y="908050"/>
            <a:ext cx="9144000" cy="570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71475" indent="-371475">
              <a:spcBef>
                <a:spcPct val="50000"/>
              </a:spcBef>
            </a:pPr>
            <a:r>
              <a:rPr lang="en-GB" sz="2000" i="1" u="sng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Question 9 pg 16</a:t>
            </a:r>
          </a:p>
          <a:p>
            <a:pPr marL="371475" indent="-371475">
              <a:spcBef>
                <a:spcPct val="50000"/>
              </a:spcBef>
            </a:pPr>
            <a:endParaRPr lang="en-GB" sz="700" i="1" u="sng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71475" indent="-371475"/>
            <a:r>
              <a:rPr lang="en-GB" sz="20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	 (i) </a:t>
            </a:r>
            <a:r>
              <a:rPr lang="en-US" sz="2000" b="1"/>
              <a:t>A∩C = {8,12}</a:t>
            </a:r>
          </a:p>
          <a:p>
            <a:pPr marL="371475" indent="-371475"/>
            <a:r>
              <a:rPr lang="en-IE" sz="2000" b="1"/>
              <a:t>	 (ii)  </a:t>
            </a:r>
            <a:r>
              <a:rPr lang="en-US" sz="2000" b="1"/>
              <a:t>AUB = {0,1,2,3,4,5,8,9,12}</a:t>
            </a:r>
          </a:p>
          <a:p>
            <a:pPr marL="371475" indent="-371475"/>
            <a:r>
              <a:rPr lang="en-IE" sz="2000" b="1"/>
              <a:t>	 (iii) </a:t>
            </a:r>
            <a:r>
              <a:rPr lang="en-US" sz="2000" b="1"/>
              <a:t>B∩C = {8,9}</a:t>
            </a:r>
          </a:p>
          <a:p>
            <a:pPr marL="371475" indent="-371475"/>
            <a:r>
              <a:rPr lang="en-IE" sz="2000" b="1"/>
              <a:t>	 (iv) </a:t>
            </a:r>
            <a:r>
              <a:rPr lang="en-US" sz="2000" b="1"/>
              <a:t>AUC = {0,1,2,4,8,9,10,11,12}</a:t>
            </a:r>
          </a:p>
          <a:p>
            <a:pPr marL="371475" indent="-371475"/>
            <a:r>
              <a:rPr lang="en-IE" sz="2000" b="1"/>
              <a:t>	 (v)  </a:t>
            </a:r>
            <a:r>
              <a:rPr lang="en-US" sz="2000" b="1"/>
              <a:t>BUC = {1,3,5,8,9,10,11,12}</a:t>
            </a:r>
          </a:p>
          <a:p>
            <a:pPr marL="371475" indent="-371475"/>
            <a:r>
              <a:rPr lang="en-IE" sz="2000" b="1"/>
              <a:t>	 (vi) </a:t>
            </a:r>
            <a:r>
              <a:rPr lang="en-US" sz="2000" b="1"/>
              <a:t>A∩B = {1,8}</a:t>
            </a:r>
          </a:p>
          <a:p>
            <a:pPr marL="371475" indent="-371475"/>
            <a:endParaRPr lang="en-US" sz="900" b="1"/>
          </a:p>
          <a:p>
            <a:pPr marL="371475" indent="-371475"/>
            <a:r>
              <a:rPr lang="en-GB" sz="2000" i="1" u="sng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Question 11 pg 16</a:t>
            </a:r>
          </a:p>
          <a:p>
            <a:pPr marL="371475" indent="-371475"/>
            <a:endParaRPr lang="en-GB" sz="900" i="1" u="sng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71475" indent="-371475"/>
            <a:r>
              <a:rPr lang="en-GB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	 </a:t>
            </a:r>
            <a:r>
              <a:rPr lang="en-GB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(i)   </a:t>
            </a:r>
            <a:r>
              <a:rPr lang="en-US" sz="2000" b="1"/>
              <a:t>True</a:t>
            </a:r>
          </a:p>
          <a:p>
            <a:pPr marL="371475" indent="-371475"/>
            <a:r>
              <a:rPr lang="en-IE" sz="2000" b="1"/>
              <a:t>	 (ii)  </a:t>
            </a:r>
            <a:r>
              <a:rPr lang="en-US" sz="2000" b="1"/>
              <a:t>False</a:t>
            </a:r>
          </a:p>
          <a:p>
            <a:pPr marL="371475" indent="-371475"/>
            <a:r>
              <a:rPr lang="en-IE" sz="2000" b="1"/>
              <a:t>	 (iii) </a:t>
            </a:r>
            <a:r>
              <a:rPr lang="en-US" sz="2000" b="1"/>
              <a:t>True</a:t>
            </a:r>
            <a:r>
              <a:rPr lang="en-IE" sz="2000"/>
              <a:t> </a:t>
            </a:r>
            <a:r>
              <a:rPr lang="en-IE" sz="2000" b="1"/>
              <a:t>	 </a:t>
            </a:r>
          </a:p>
          <a:p>
            <a:pPr marL="371475" indent="-371475"/>
            <a:r>
              <a:rPr lang="en-IE" sz="2000" b="1"/>
              <a:t>	 (iv)  </a:t>
            </a:r>
            <a:r>
              <a:rPr lang="en-US" sz="2000" b="1"/>
              <a:t>True</a:t>
            </a:r>
          </a:p>
          <a:p>
            <a:pPr marL="371475" indent="-371475"/>
            <a:r>
              <a:rPr lang="en-IE" sz="2000" b="1"/>
              <a:t>	 (v)   </a:t>
            </a:r>
            <a:r>
              <a:rPr lang="en-US" sz="2000" b="1"/>
              <a:t>False</a:t>
            </a:r>
          </a:p>
          <a:p>
            <a:pPr marL="371475" indent="-371475"/>
            <a:r>
              <a:rPr lang="en-IE" sz="2000" b="1"/>
              <a:t>	 (vi)  </a:t>
            </a:r>
            <a:r>
              <a:rPr lang="en-US" sz="2000" b="1"/>
              <a:t>True</a:t>
            </a:r>
          </a:p>
          <a:p>
            <a:pPr marL="371475" indent="-371475"/>
            <a:r>
              <a:rPr lang="en-IE" sz="2000" b="1"/>
              <a:t>	 (vii)  True</a:t>
            </a:r>
          </a:p>
          <a:p>
            <a:pPr marL="371475" indent="-371475"/>
            <a:r>
              <a:rPr lang="en-IE" sz="2000" b="1"/>
              <a:t>	 (viii) False</a:t>
            </a:r>
          </a:p>
          <a:p>
            <a:pPr marL="371475" indent="-371475"/>
            <a:r>
              <a:rPr lang="en-IE" sz="2000" b="1"/>
              <a:t>	 (ix)   True</a:t>
            </a:r>
            <a:endParaRPr lang="en-GB" sz="2000" b="1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xfrm>
            <a:off x="1835150" y="188913"/>
            <a:ext cx="5327650" cy="503237"/>
          </a:xfrm>
          <a:solidFill>
            <a:srgbClr val="C0C0C0"/>
          </a:solidFill>
          <a:ln w="28575">
            <a:solidFill>
              <a:srgbClr val="333399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Ctr="1"/>
          <a:lstStyle/>
          <a:p>
            <a:r>
              <a:rPr lang="en-US" sz="3000" b="1" u="sng"/>
              <a:t>Homework correction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908050"/>
            <a:ext cx="91440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IE" sz="2000" b="1" i="1" u="sng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Rules for listing elements of a set</a:t>
            </a:r>
          </a:p>
          <a:p>
            <a:pPr marL="342900" indent="-342900">
              <a:spcBef>
                <a:spcPct val="50000"/>
              </a:spcBef>
              <a:buFontTx/>
              <a:buAutoNum type="arabicParenBoth"/>
            </a:pPr>
            <a:r>
              <a:rPr lang="en-IE" sz="2000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IE" sz="2000" i="1" u="sng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 capital letter is used to represent each set</a:t>
            </a:r>
            <a:r>
              <a:rPr lang="en-IE" sz="2000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e.g. A, B, X, Y etc...</a:t>
            </a:r>
          </a:p>
          <a:p>
            <a:pPr marL="342900" indent="-342900">
              <a:spcBef>
                <a:spcPct val="50000"/>
              </a:spcBef>
              <a:buFontTx/>
              <a:buAutoNum type="arabicParenBoth"/>
            </a:pPr>
            <a:r>
              <a:rPr lang="en-GB" sz="2000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GB" sz="2000" i="1" u="sng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Elements are listed within curly brackets</a:t>
            </a:r>
            <a:r>
              <a:rPr lang="en-GB" sz="200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GB" sz="2000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e.g. {……..}</a:t>
            </a:r>
          </a:p>
          <a:p>
            <a:pPr marL="342900" indent="-342900">
              <a:spcBef>
                <a:spcPct val="50000"/>
              </a:spcBef>
              <a:buFontTx/>
              <a:buAutoNum type="arabicParenBoth"/>
            </a:pPr>
            <a:r>
              <a:rPr lang="en-GB" sz="2000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GB" sz="2000" i="1" u="sng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 comma is used between each element</a:t>
            </a:r>
            <a:r>
              <a:rPr lang="en-GB" sz="2000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e.g. {1,2,3,4,5}</a:t>
            </a:r>
          </a:p>
          <a:p>
            <a:pPr marL="342900" indent="-342900">
              <a:spcBef>
                <a:spcPct val="50000"/>
              </a:spcBef>
              <a:buFontTx/>
              <a:buAutoNum type="arabicParenBoth"/>
            </a:pPr>
            <a:r>
              <a:rPr lang="en-GB" sz="2000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GB" sz="2000" i="1" u="sng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Elements are NEVER REPEATED</a:t>
            </a:r>
          </a:p>
          <a:p>
            <a:pPr marL="342900" indent="-342900">
              <a:spcBef>
                <a:spcPct val="50000"/>
              </a:spcBef>
              <a:buFontTx/>
              <a:buAutoNum type="arabicParenBoth"/>
            </a:pPr>
            <a:r>
              <a:rPr lang="en-GB" sz="2000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GB" sz="2000" i="1" u="sng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The order of the elements is not important</a:t>
            </a:r>
            <a:r>
              <a:rPr lang="en-GB" sz="2000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e.g. {b, c, g, f, a, d}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1835150" y="188913"/>
            <a:ext cx="5327650" cy="503237"/>
          </a:xfrm>
          <a:solidFill>
            <a:srgbClr val="C0C0C0"/>
          </a:solidFill>
          <a:ln w="28575">
            <a:solidFill>
              <a:srgbClr val="333399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Ctr="1"/>
          <a:lstStyle/>
          <a:p>
            <a:r>
              <a:rPr lang="en-US" sz="3000" b="1" u="sng"/>
              <a:t>Sets Revision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1908175" y="1700213"/>
            <a:ext cx="40322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600" b="1" i="1" u="sng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Union</a:t>
            </a:r>
          </a:p>
          <a:p>
            <a:r>
              <a:rPr lang="en-IE" sz="1600" b="1" u="sng">
                <a:latin typeface="Verdana" pitchFamily="34" charset="0"/>
              </a:rPr>
              <a:t>All</a:t>
            </a:r>
            <a:r>
              <a:rPr lang="en-IE" sz="1600" b="1">
                <a:solidFill>
                  <a:schemeClr val="bg2"/>
                </a:solidFill>
                <a:latin typeface="Verdana" pitchFamily="34" charset="0"/>
              </a:rPr>
              <a:t> of the elements in A and B</a:t>
            </a:r>
            <a:endParaRPr lang="en-GB" sz="1600" b="1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title"/>
          </p:nvPr>
        </p:nvSpPr>
        <p:spPr>
          <a:xfrm>
            <a:off x="2627313" y="188913"/>
            <a:ext cx="3457575" cy="503237"/>
          </a:xfrm>
          <a:solidFill>
            <a:srgbClr val="C0C0C0"/>
          </a:solidFill>
          <a:ln w="28575">
            <a:solidFill>
              <a:srgbClr val="333399"/>
            </a:solidFill>
          </a:ln>
        </p:spPr>
        <p:txBody>
          <a:bodyPr anchorCtr="1"/>
          <a:lstStyle/>
          <a:p>
            <a:r>
              <a:rPr lang="en-US" sz="3000" b="1" u="sng"/>
              <a:t>Set Revision</a:t>
            </a:r>
          </a:p>
        </p:txBody>
      </p:sp>
      <p:graphicFrame>
        <p:nvGraphicFramePr>
          <p:cNvPr id="2069" name="Object 21"/>
          <p:cNvGraphicFramePr>
            <a:graphicFrameLocks noChangeAspect="1"/>
          </p:cNvGraphicFramePr>
          <p:nvPr>
            <p:ph sz="half" idx="2"/>
          </p:nvPr>
        </p:nvGraphicFramePr>
        <p:xfrm>
          <a:off x="250825" y="2492375"/>
          <a:ext cx="1030288" cy="493713"/>
        </p:xfrm>
        <a:graphic>
          <a:graphicData uri="http://schemas.openxmlformats.org/presentationml/2006/ole">
            <p:oleObj spid="_x0000_s2069" name="Equation" r:id="rId4" imgW="317160" imgH="152280" progId="Equation.3">
              <p:embed/>
            </p:oleObj>
          </a:graphicData>
        </a:graphic>
      </p:graphicFrame>
      <p:graphicFrame>
        <p:nvGraphicFramePr>
          <p:cNvPr id="2072" name="Object 24"/>
          <p:cNvGraphicFramePr>
            <a:graphicFrameLocks noChangeAspect="1"/>
          </p:cNvGraphicFramePr>
          <p:nvPr/>
        </p:nvGraphicFramePr>
        <p:xfrm>
          <a:off x="250825" y="1844675"/>
          <a:ext cx="1042988" cy="411163"/>
        </p:xfrm>
        <a:graphic>
          <a:graphicData uri="http://schemas.openxmlformats.org/presentationml/2006/ole">
            <p:oleObj spid="_x0000_s2072" name="Equation" r:id="rId5" imgW="355320" imgH="139680" progId="Equation.3">
              <p:embed/>
            </p:oleObj>
          </a:graphicData>
        </a:graphic>
      </p:graphicFrame>
      <p:graphicFrame>
        <p:nvGraphicFramePr>
          <p:cNvPr id="2073" name="Object 25"/>
          <p:cNvGraphicFramePr>
            <a:graphicFrameLocks noChangeAspect="1"/>
          </p:cNvGraphicFramePr>
          <p:nvPr/>
        </p:nvGraphicFramePr>
        <p:xfrm>
          <a:off x="250825" y="1268413"/>
          <a:ext cx="1042988" cy="411162"/>
        </p:xfrm>
        <a:graphic>
          <a:graphicData uri="http://schemas.openxmlformats.org/presentationml/2006/ole">
            <p:oleObj spid="_x0000_s2073" name="Equation" r:id="rId6" imgW="355320" imgH="139680" progId="Equation.3">
              <p:embed/>
            </p:oleObj>
          </a:graphicData>
        </a:graphic>
      </p:graphicFrame>
      <p:graphicFrame>
        <p:nvGraphicFramePr>
          <p:cNvPr id="2074" name="Object 26"/>
          <p:cNvGraphicFramePr>
            <a:graphicFrameLocks noChangeAspect="1"/>
          </p:cNvGraphicFramePr>
          <p:nvPr/>
        </p:nvGraphicFramePr>
        <p:xfrm>
          <a:off x="250825" y="3789363"/>
          <a:ext cx="1185863" cy="450850"/>
        </p:xfrm>
        <a:graphic>
          <a:graphicData uri="http://schemas.openxmlformats.org/presentationml/2006/ole">
            <p:oleObj spid="_x0000_s2074" name="Equation" r:id="rId7" imgW="368280" imgH="139680" progId="Equation.3">
              <p:embed/>
            </p:oleObj>
          </a:graphicData>
        </a:graphic>
      </p:graphicFrame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250825" y="5661025"/>
            <a:ext cx="1081088" cy="425450"/>
          </a:xfrm>
          <a:prstGeom prst="rect">
            <a:avLst/>
          </a:prstGeom>
          <a:solidFill>
            <a:srgbClr val="EAEAEA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IE" sz="2000" i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#(A)</a:t>
            </a:r>
            <a:endParaRPr lang="en-GB" sz="2000" i="1">
              <a:solidFill>
                <a:srgbClr val="000000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250825" y="6165850"/>
            <a:ext cx="574675" cy="485775"/>
          </a:xfrm>
          <a:prstGeom prst="rect">
            <a:avLst/>
          </a:prstGeom>
          <a:solidFill>
            <a:srgbClr val="EAEAEA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IE" sz="2400" i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u</a:t>
            </a:r>
            <a:endParaRPr lang="en-GB" sz="2400" i="1">
              <a:solidFill>
                <a:srgbClr val="000000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1908175" y="1196975"/>
            <a:ext cx="65516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IE" sz="1600" b="1" i="1" u="sng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Intersection</a:t>
            </a:r>
          </a:p>
          <a:p>
            <a:r>
              <a:rPr lang="en-IE" sz="1600" b="1">
                <a:solidFill>
                  <a:schemeClr val="bg2"/>
                </a:solidFill>
                <a:latin typeface="Verdana" pitchFamily="34" charset="0"/>
              </a:rPr>
              <a:t>The elements that are </a:t>
            </a:r>
            <a:r>
              <a:rPr lang="en-IE" sz="1600" b="1" u="sng">
                <a:latin typeface="Verdana" pitchFamily="34" charset="0"/>
              </a:rPr>
              <a:t>common</a:t>
            </a:r>
            <a:r>
              <a:rPr lang="en-IE" sz="1600" b="1">
                <a:solidFill>
                  <a:schemeClr val="bg2"/>
                </a:solidFill>
                <a:latin typeface="Verdana" pitchFamily="34" charset="0"/>
              </a:rPr>
              <a:t> to both A and B</a:t>
            </a:r>
            <a:endParaRPr lang="en-GB" sz="1600" b="1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1908175" y="2420938"/>
            <a:ext cx="40322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400" b="1" i="1" u="sng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‘Element of’</a:t>
            </a:r>
          </a:p>
          <a:p>
            <a:r>
              <a:rPr lang="en-IE" sz="1400" b="1">
                <a:solidFill>
                  <a:schemeClr val="bg2"/>
                </a:solidFill>
                <a:latin typeface="Verdana" pitchFamily="34" charset="0"/>
              </a:rPr>
              <a:t>5 is an element of set A</a:t>
            </a:r>
            <a:endParaRPr lang="en-GB" sz="1400" b="1">
              <a:solidFill>
                <a:schemeClr val="bg2"/>
              </a:solidFill>
              <a:latin typeface="Verdana" pitchFamily="34" charset="0"/>
            </a:endParaRPr>
          </a:p>
        </p:txBody>
      </p:sp>
      <p:graphicFrame>
        <p:nvGraphicFramePr>
          <p:cNvPr id="2085" name="Object 37"/>
          <p:cNvGraphicFramePr>
            <a:graphicFrameLocks noChangeAspect="1"/>
          </p:cNvGraphicFramePr>
          <p:nvPr/>
        </p:nvGraphicFramePr>
        <p:xfrm>
          <a:off x="250825" y="3141663"/>
          <a:ext cx="1074738" cy="515937"/>
        </p:xfrm>
        <a:graphic>
          <a:graphicData uri="http://schemas.openxmlformats.org/presentationml/2006/ole">
            <p:oleObj spid="_x0000_s2085" name="Equation" r:id="rId8" imgW="317160" imgH="152280" progId="Equation.3">
              <p:embed/>
            </p:oleObj>
          </a:graphicData>
        </a:graphic>
      </p:graphicFrame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1835150" y="3068638"/>
            <a:ext cx="40322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400" b="1" i="1" u="sng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‘Not an Element of’</a:t>
            </a:r>
          </a:p>
          <a:p>
            <a:r>
              <a:rPr lang="en-IE" sz="1400" b="1">
                <a:solidFill>
                  <a:schemeClr val="bg2"/>
                </a:solidFill>
                <a:latin typeface="Verdana" pitchFamily="34" charset="0"/>
              </a:rPr>
              <a:t>4 is not an element of set A</a:t>
            </a:r>
            <a:endParaRPr lang="en-GB" sz="1400" b="1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1835150" y="3716338"/>
            <a:ext cx="70199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400" b="1" i="1" u="sng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‘Subset of’</a:t>
            </a:r>
          </a:p>
          <a:p>
            <a:r>
              <a:rPr lang="en-IE" sz="1400" b="1">
                <a:solidFill>
                  <a:schemeClr val="bg2"/>
                </a:solidFill>
                <a:latin typeface="Verdana" pitchFamily="34" charset="0"/>
              </a:rPr>
              <a:t>A is a subset of B – Every element of set A is in set B</a:t>
            </a:r>
            <a:endParaRPr lang="en-GB" sz="1400" b="1">
              <a:solidFill>
                <a:schemeClr val="bg2"/>
              </a:solidFill>
              <a:latin typeface="Verdana" pitchFamily="34" charset="0"/>
            </a:endParaRPr>
          </a:p>
        </p:txBody>
      </p:sp>
      <p:graphicFrame>
        <p:nvGraphicFramePr>
          <p:cNvPr id="2088" name="Object 40"/>
          <p:cNvGraphicFramePr>
            <a:graphicFrameLocks noChangeAspect="1"/>
          </p:cNvGraphicFramePr>
          <p:nvPr/>
        </p:nvGraphicFramePr>
        <p:xfrm>
          <a:off x="250825" y="4437063"/>
          <a:ext cx="1223963" cy="506412"/>
        </p:xfrm>
        <a:graphic>
          <a:graphicData uri="http://schemas.openxmlformats.org/presentationml/2006/ole">
            <p:oleObj spid="_x0000_s2088" name="Equation" r:id="rId9" imgW="368280" imgH="152280" progId="Equation.3">
              <p:embed/>
            </p:oleObj>
          </a:graphicData>
        </a:graphic>
      </p:graphicFrame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1835150" y="4365625"/>
            <a:ext cx="40322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400" b="1" i="1" u="sng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‘Not a Subset of’</a:t>
            </a:r>
          </a:p>
          <a:p>
            <a:r>
              <a:rPr lang="en-IE" sz="1400" b="1">
                <a:solidFill>
                  <a:schemeClr val="bg2"/>
                </a:solidFill>
                <a:latin typeface="Verdana" pitchFamily="34" charset="0"/>
              </a:rPr>
              <a:t>A is not a subset of B</a:t>
            </a:r>
            <a:endParaRPr lang="en-GB" sz="1400" b="1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1835150" y="5013325"/>
            <a:ext cx="55451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400" b="1" i="1" u="sng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The null set</a:t>
            </a:r>
          </a:p>
          <a:p>
            <a:r>
              <a:rPr lang="en-IE" sz="1400" b="1">
                <a:solidFill>
                  <a:schemeClr val="bg2"/>
                </a:solidFill>
                <a:latin typeface="Verdana" pitchFamily="34" charset="0"/>
              </a:rPr>
              <a:t>A set that contains no elements </a:t>
            </a:r>
            <a:endParaRPr lang="en-GB" sz="1400" b="1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1835150" y="5589588"/>
            <a:ext cx="36718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400" b="1" i="1" u="sng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The cardinal number</a:t>
            </a:r>
          </a:p>
          <a:p>
            <a:r>
              <a:rPr lang="en-IE" sz="1400" b="1">
                <a:solidFill>
                  <a:schemeClr val="bg2"/>
                </a:solidFill>
                <a:latin typeface="Verdana" pitchFamily="34" charset="0"/>
              </a:rPr>
              <a:t>The number of elements in set A </a:t>
            </a:r>
            <a:endParaRPr lang="en-GB" sz="1400" b="1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1835150" y="6032500"/>
            <a:ext cx="66611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1600" b="1" i="1" u="sng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The universal set</a:t>
            </a:r>
          </a:p>
          <a:p>
            <a:r>
              <a:rPr lang="en-IE" sz="1600" b="1">
                <a:solidFill>
                  <a:schemeClr val="bg2"/>
                </a:solidFill>
                <a:latin typeface="Verdana" pitchFamily="34" charset="0"/>
              </a:rPr>
              <a:t>The set containing </a:t>
            </a:r>
            <a:r>
              <a:rPr lang="en-IE" sz="1600" b="1" u="sng">
                <a:solidFill>
                  <a:schemeClr val="bg2"/>
                </a:solidFill>
                <a:latin typeface="Verdana" pitchFamily="34" charset="0"/>
              </a:rPr>
              <a:t>all the elements</a:t>
            </a:r>
            <a:r>
              <a:rPr lang="en-IE" sz="1600" b="1">
                <a:solidFill>
                  <a:schemeClr val="bg2"/>
                </a:solidFill>
                <a:latin typeface="Verdana" pitchFamily="34" charset="0"/>
              </a:rPr>
              <a:t> used in the question – Big rectangle is used to represent it</a:t>
            </a:r>
            <a:endParaRPr lang="en-GB" sz="1600" b="1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250825" y="5084763"/>
            <a:ext cx="1547813" cy="485775"/>
          </a:xfrm>
          <a:prstGeom prst="rect">
            <a:avLst/>
          </a:prstGeom>
          <a:solidFill>
            <a:srgbClr val="EAEAEA"/>
          </a:soli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 </a:t>
            </a:r>
            <a:r>
              <a:rPr lang="en-GB" sz="240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Or { }</a:t>
            </a:r>
          </a:p>
        </p:txBody>
      </p:sp>
      <p:graphicFrame>
        <p:nvGraphicFramePr>
          <p:cNvPr id="2097" name="Object 49"/>
          <p:cNvGraphicFramePr>
            <a:graphicFrameLocks noChangeAspect="1"/>
          </p:cNvGraphicFramePr>
          <p:nvPr/>
        </p:nvGraphicFramePr>
        <p:xfrm>
          <a:off x="250825" y="765175"/>
          <a:ext cx="1036638" cy="393700"/>
        </p:xfrm>
        <a:graphic>
          <a:graphicData uri="http://schemas.openxmlformats.org/presentationml/2006/ole">
            <p:oleObj spid="_x0000_s2097" name="Equation" r:id="rId10" imgW="571320" imgH="215640" progId="Equation.3">
              <p:embed/>
            </p:oleObj>
          </a:graphicData>
        </a:graphic>
      </p:graphicFrame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1908175" y="692150"/>
            <a:ext cx="7019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IE" sz="1600" b="1" i="1" u="sng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Equal Sets</a:t>
            </a:r>
          </a:p>
          <a:p>
            <a:r>
              <a:rPr lang="en-IE" sz="1600" b="1">
                <a:solidFill>
                  <a:schemeClr val="bg2"/>
                </a:solidFill>
                <a:latin typeface="Verdana" pitchFamily="34" charset="0"/>
              </a:rPr>
              <a:t>Sets are said to be equal if </a:t>
            </a:r>
            <a:r>
              <a:rPr lang="en-IE" sz="1600" b="1" u="sng">
                <a:latin typeface="Verdana" pitchFamily="34" charset="0"/>
              </a:rPr>
              <a:t>ALL</a:t>
            </a:r>
            <a:r>
              <a:rPr lang="en-IE" sz="1600" b="1">
                <a:solidFill>
                  <a:schemeClr val="bg2"/>
                </a:solidFill>
                <a:latin typeface="Verdana" pitchFamily="34" charset="0"/>
              </a:rPr>
              <a:t> elements of A are also in B</a:t>
            </a:r>
            <a:endParaRPr lang="en-GB" sz="1600" b="1">
              <a:solidFill>
                <a:schemeClr val="bg2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3" grpId="0"/>
      <p:bldP spid="2078" grpId="0" animBg="1"/>
      <p:bldP spid="2079" grpId="0" animBg="1"/>
      <p:bldP spid="2082" grpId="0"/>
      <p:bldP spid="2084" grpId="0"/>
      <p:bldP spid="2086" grpId="0"/>
      <p:bldP spid="2087" grpId="0"/>
      <p:bldP spid="2089" grpId="0"/>
      <p:bldP spid="2090" grpId="0"/>
      <p:bldP spid="2091" grpId="0"/>
      <p:bldP spid="2092" grpId="0"/>
      <p:bldP spid="2096" grpId="0" animBg="1"/>
      <p:bldP spid="2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8" name="Rectangle 40"/>
          <p:cNvSpPr>
            <a:spLocks noChangeArrowheads="1"/>
          </p:cNvSpPr>
          <p:nvPr/>
        </p:nvSpPr>
        <p:spPr bwMode="auto">
          <a:xfrm>
            <a:off x="179388" y="2708275"/>
            <a:ext cx="5275262" cy="3328988"/>
          </a:xfrm>
          <a:prstGeom prst="rect">
            <a:avLst/>
          </a:prstGeom>
          <a:solidFill>
            <a:srgbClr val="DDDDDD"/>
          </a:solidFill>
          <a:ln w="38100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12330" name="AutoShape 42"/>
          <p:cNvSpPr>
            <a:spLocks noChangeAspect="1" noChangeArrowheads="1"/>
          </p:cNvSpPr>
          <p:nvPr/>
        </p:nvSpPr>
        <p:spPr bwMode="auto">
          <a:xfrm>
            <a:off x="0" y="2781300"/>
            <a:ext cx="5275263" cy="320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12331" name="Text Box 43"/>
          <p:cNvSpPr txBox="1">
            <a:spLocks noChangeArrowheads="1"/>
          </p:cNvSpPr>
          <p:nvPr/>
        </p:nvSpPr>
        <p:spPr bwMode="auto">
          <a:xfrm>
            <a:off x="628650" y="2909888"/>
            <a:ext cx="501650" cy="512762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>
                <a:solidFill>
                  <a:srgbClr val="339966"/>
                </a:solidFill>
              </a:rPr>
              <a:t>A</a:t>
            </a:r>
            <a:endParaRPr lang="en-US">
              <a:latin typeface="Verdana" pitchFamily="34" charset="0"/>
            </a:endParaRPr>
          </a:p>
        </p:txBody>
      </p:sp>
      <p:sp>
        <p:nvSpPr>
          <p:cNvPr id="12332" name="Oval 44"/>
          <p:cNvSpPr>
            <a:spLocks noChangeArrowheads="1"/>
          </p:cNvSpPr>
          <p:nvPr/>
        </p:nvSpPr>
        <p:spPr bwMode="auto">
          <a:xfrm>
            <a:off x="501650" y="3165475"/>
            <a:ext cx="2638425" cy="2560638"/>
          </a:xfrm>
          <a:prstGeom prst="ellips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12333" name="Text Box 45"/>
          <p:cNvSpPr txBox="1">
            <a:spLocks noChangeArrowheads="1"/>
          </p:cNvSpPr>
          <p:nvPr/>
        </p:nvSpPr>
        <p:spPr bwMode="auto">
          <a:xfrm>
            <a:off x="4019550" y="2909888"/>
            <a:ext cx="501650" cy="512762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>
                <a:solidFill>
                  <a:srgbClr val="FF0000"/>
                </a:solidFill>
              </a:rPr>
              <a:t>B</a:t>
            </a:r>
            <a:endParaRPr lang="en-US">
              <a:latin typeface="Verdana" pitchFamily="34" charset="0"/>
            </a:endParaRPr>
          </a:p>
        </p:txBody>
      </p:sp>
      <p:sp>
        <p:nvSpPr>
          <p:cNvPr id="12334" name="Oval 46"/>
          <p:cNvSpPr>
            <a:spLocks noChangeArrowheads="1"/>
          </p:cNvSpPr>
          <p:nvPr/>
        </p:nvSpPr>
        <p:spPr bwMode="auto">
          <a:xfrm>
            <a:off x="2051050" y="3141663"/>
            <a:ext cx="2638425" cy="256063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12344" name="Text Box 56"/>
          <p:cNvSpPr txBox="1">
            <a:spLocks noChangeArrowheads="1"/>
          </p:cNvSpPr>
          <p:nvPr/>
        </p:nvSpPr>
        <p:spPr bwMode="auto">
          <a:xfrm>
            <a:off x="4951413" y="2565400"/>
            <a:ext cx="6286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2800" b="1" i="1">
                <a:solidFill>
                  <a:srgbClr val="333399"/>
                </a:solidFill>
              </a:rPr>
              <a:t>u</a:t>
            </a:r>
            <a:endParaRPr lang="en-US">
              <a:latin typeface="Verdana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8893175" cy="18002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b="1" i="1" u="sng"/>
              <a:t>Example:</a:t>
            </a:r>
            <a:r>
              <a:rPr lang="en-US" sz="2400" b="1"/>
              <a:t>   </a:t>
            </a:r>
            <a:r>
              <a:rPr lang="en-US" sz="2800" b="1" i="1"/>
              <a:t>u </a:t>
            </a:r>
            <a:r>
              <a:rPr lang="en-US" sz="2400" b="1"/>
              <a:t>=</a:t>
            </a:r>
            <a:r>
              <a:rPr lang="en-US" sz="2400" b="1" i="1"/>
              <a:t> </a:t>
            </a:r>
            <a:r>
              <a:rPr lang="en-US" sz="2400" b="1"/>
              <a:t>{a,b,c,d,e,f,g,h,i}		</a:t>
            </a:r>
          </a:p>
          <a:p>
            <a:pPr lvl="3">
              <a:buFont typeface="Wingdings" pitchFamily="2" charset="2"/>
              <a:buNone/>
            </a:pPr>
            <a:r>
              <a:rPr lang="en-US" sz="2400" b="1"/>
              <a:t>	A = {a,b,c,d,e}</a:t>
            </a:r>
          </a:p>
          <a:p>
            <a:pPr lvl="3">
              <a:buFont typeface="Wingdings" pitchFamily="2" charset="2"/>
              <a:buNone/>
            </a:pPr>
            <a:r>
              <a:rPr lang="en-US" sz="2400" b="1"/>
              <a:t>   B = {c,e,f,h}</a:t>
            </a:r>
          </a:p>
          <a:p>
            <a:pPr lvl="3">
              <a:buFont typeface="Wingdings" pitchFamily="2" charset="2"/>
              <a:buNone/>
            </a:pPr>
            <a:r>
              <a:rPr lang="en-US" sz="2400" b="1"/>
              <a:t>   Represent </a:t>
            </a:r>
            <a:r>
              <a:rPr lang="en-US" sz="2800" b="1" i="1"/>
              <a:t>u</a:t>
            </a:r>
            <a:r>
              <a:rPr lang="en-US" sz="2400" b="1"/>
              <a:t>, A and B with a Venn Diagram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1476375" y="188913"/>
            <a:ext cx="6300788" cy="558800"/>
          </a:xfrm>
          <a:solidFill>
            <a:srgbClr val="C0C0C0"/>
          </a:solidFill>
          <a:ln w="28575">
            <a:solidFill>
              <a:srgbClr val="333399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Ctr="1"/>
          <a:lstStyle/>
          <a:p>
            <a:r>
              <a:rPr lang="en-US" sz="2800" b="1" u="sng"/>
              <a:t>Venn Diagram Questions</a:t>
            </a:r>
          </a:p>
        </p:txBody>
      </p:sp>
      <p:sp>
        <p:nvSpPr>
          <p:cNvPr id="12335" name="Text Box 47"/>
          <p:cNvSpPr txBox="1">
            <a:spLocks noChangeArrowheads="1"/>
          </p:cNvSpPr>
          <p:nvPr/>
        </p:nvSpPr>
        <p:spPr bwMode="auto">
          <a:xfrm>
            <a:off x="1058863" y="3540125"/>
            <a:ext cx="503237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333399"/>
                </a:solidFill>
              </a:rPr>
              <a:t>a.</a:t>
            </a:r>
            <a:endParaRPr lang="en-US">
              <a:latin typeface="Verdana" pitchFamily="34" charset="0"/>
            </a:endParaRPr>
          </a:p>
        </p:txBody>
      </p:sp>
      <p:sp>
        <p:nvSpPr>
          <p:cNvPr id="12336" name="Text Box 48"/>
          <p:cNvSpPr txBox="1">
            <a:spLocks noChangeArrowheads="1"/>
          </p:cNvSpPr>
          <p:nvPr/>
        </p:nvSpPr>
        <p:spPr bwMode="auto">
          <a:xfrm>
            <a:off x="1058863" y="4821238"/>
            <a:ext cx="50323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333399"/>
                </a:solidFill>
              </a:rPr>
              <a:t>d.</a:t>
            </a:r>
            <a:endParaRPr lang="en-US">
              <a:latin typeface="Verdana" pitchFamily="34" charset="0"/>
            </a:endParaRPr>
          </a:p>
        </p:txBody>
      </p: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2411413" y="4437063"/>
            <a:ext cx="50323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333399"/>
                </a:solidFill>
              </a:rPr>
              <a:t>e.</a:t>
            </a:r>
            <a:endParaRPr lang="en-US">
              <a:latin typeface="Verdana" pitchFamily="34" charset="0"/>
            </a:endParaRPr>
          </a:p>
        </p:txBody>
      </p:sp>
      <p:sp>
        <p:nvSpPr>
          <p:cNvPr id="12338" name="Text Box 50"/>
          <p:cNvSpPr txBox="1">
            <a:spLocks noChangeArrowheads="1"/>
          </p:cNvSpPr>
          <p:nvPr/>
        </p:nvSpPr>
        <p:spPr bwMode="auto">
          <a:xfrm>
            <a:off x="2411413" y="3860800"/>
            <a:ext cx="503237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333399"/>
                </a:solidFill>
              </a:rPr>
              <a:t>c.</a:t>
            </a:r>
            <a:endParaRPr lang="en-US">
              <a:latin typeface="Verdana" pitchFamily="34" charset="0"/>
            </a:endParaRPr>
          </a:p>
        </p:txBody>
      </p:sp>
      <p:sp>
        <p:nvSpPr>
          <p:cNvPr id="12339" name="Text Box 51"/>
          <p:cNvSpPr txBox="1">
            <a:spLocks noChangeArrowheads="1"/>
          </p:cNvSpPr>
          <p:nvPr/>
        </p:nvSpPr>
        <p:spPr bwMode="auto">
          <a:xfrm>
            <a:off x="3319463" y="4692650"/>
            <a:ext cx="50323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333399"/>
                </a:solidFill>
              </a:rPr>
              <a:t>h.</a:t>
            </a:r>
            <a:endParaRPr lang="en-US">
              <a:latin typeface="Verdana" pitchFamily="34" charset="0"/>
            </a:endParaRPr>
          </a:p>
        </p:txBody>
      </p:sp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3348038" y="3789363"/>
            <a:ext cx="503237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333399"/>
                </a:solidFill>
              </a:rPr>
              <a:t>f.</a:t>
            </a:r>
            <a:endParaRPr lang="en-US">
              <a:latin typeface="Verdana" pitchFamily="34" charset="0"/>
            </a:endParaRPr>
          </a:p>
        </p:txBody>
      </p:sp>
      <p:sp>
        <p:nvSpPr>
          <p:cNvPr id="12341" name="Text Box 53"/>
          <p:cNvSpPr txBox="1">
            <a:spLocks noChangeArrowheads="1"/>
          </p:cNvSpPr>
          <p:nvPr/>
        </p:nvSpPr>
        <p:spPr bwMode="auto">
          <a:xfrm>
            <a:off x="1309688" y="4179888"/>
            <a:ext cx="503237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333399"/>
                </a:solidFill>
              </a:rPr>
              <a:t>b.</a:t>
            </a:r>
            <a:endParaRPr lang="en-US">
              <a:latin typeface="Verdana" pitchFamily="34" charset="0"/>
            </a:endParaRPr>
          </a:p>
        </p:txBody>
      </p:sp>
      <p:sp>
        <p:nvSpPr>
          <p:cNvPr id="12342" name="Text Box 54"/>
          <p:cNvSpPr txBox="1">
            <a:spLocks noChangeArrowheads="1"/>
          </p:cNvSpPr>
          <p:nvPr/>
        </p:nvSpPr>
        <p:spPr bwMode="auto">
          <a:xfrm>
            <a:off x="4643438" y="3500438"/>
            <a:ext cx="50323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333399"/>
                </a:solidFill>
              </a:rPr>
              <a:t>g.</a:t>
            </a:r>
            <a:endParaRPr lang="en-US">
              <a:latin typeface="Verdana" pitchFamily="34" charset="0"/>
            </a:endParaRPr>
          </a:p>
        </p:txBody>
      </p:sp>
      <p:sp>
        <p:nvSpPr>
          <p:cNvPr id="12343" name="Text Box 55"/>
          <p:cNvSpPr txBox="1">
            <a:spLocks noChangeArrowheads="1"/>
          </p:cNvSpPr>
          <p:nvPr/>
        </p:nvSpPr>
        <p:spPr bwMode="auto">
          <a:xfrm>
            <a:off x="539750" y="5518150"/>
            <a:ext cx="503238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333399"/>
                </a:solidFill>
              </a:rPr>
              <a:t>i.</a:t>
            </a:r>
            <a:endParaRPr lang="en-US">
              <a:latin typeface="Verdana" pitchFamily="34" charset="0"/>
            </a:endParaRPr>
          </a:p>
        </p:txBody>
      </p:sp>
      <p:sp>
        <p:nvSpPr>
          <p:cNvPr id="12345" name="Text Box 57"/>
          <p:cNvSpPr txBox="1">
            <a:spLocks noChangeArrowheads="1"/>
          </p:cNvSpPr>
          <p:nvPr/>
        </p:nvSpPr>
        <p:spPr bwMode="auto">
          <a:xfrm>
            <a:off x="5795963" y="2708275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>
              <a:latin typeface="Verdana" pitchFamily="34" charset="0"/>
            </a:endParaRPr>
          </a:p>
        </p:txBody>
      </p:sp>
      <p:sp>
        <p:nvSpPr>
          <p:cNvPr id="12346" name="Text Box 58"/>
          <p:cNvSpPr txBox="1">
            <a:spLocks noChangeArrowheads="1"/>
          </p:cNvSpPr>
          <p:nvPr/>
        </p:nvSpPr>
        <p:spPr bwMode="auto">
          <a:xfrm>
            <a:off x="5508625" y="2565400"/>
            <a:ext cx="18002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71475" indent="-371475">
              <a:spcBef>
                <a:spcPct val="50000"/>
              </a:spcBef>
            </a:pPr>
            <a:r>
              <a:rPr lang="en-US" sz="20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Find:</a:t>
            </a:r>
            <a:r>
              <a:rPr lang="en-US" b="1"/>
              <a:t> </a:t>
            </a:r>
          </a:p>
          <a:p>
            <a:pPr marL="371475" indent="-371475">
              <a:spcBef>
                <a:spcPct val="50000"/>
              </a:spcBef>
              <a:buFontTx/>
              <a:buAutoNum type="romanLcParenBoth"/>
            </a:pPr>
            <a:r>
              <a:rPr lang="en-US" sz="2000" b="1"/>
              <a:t>  A</a:t>
            </a:r>
            <a:r>
              <a:rPr lang="en-US" sz="2000" b="1">
                <a:cs typeface="Arial" charset="0"/>
              </a:rPr>
              <a:t>∩B</a:t>
            </a:r>
          </a:p>
          <a:p>
            <a:pPr marL="371475" indent="-371475">
              <a:spcBef>
                <a:spcPct val="50000"/>
              </a:spcBef>
              <a:buFontTx/>
              <a:buAutoNum type="romanLcParenBoth"/>
            </a:pPr>
            <a:r>
              <a:rPr lang="en-US" sz="2000" b="1">
                <a:cs typeface="Arial" charset="0"/>
              </a:rPr>
              <a:t>  AUB</a:t>
            </a:r>
            <a:endParaRPr lang="en-US" sz="2000">
              <a:cs typeface="Arial" charset="0"/>
            </a:endParaRPr>
          </a:p>
          <a:p>
            <a:pPr marL="371475" indent="-371475">
              <a:spcBef>
                <a:spcPct val="50000"/>
              </a:spcBef>
              <a:buFontTx/>
              <a:buAutoNum type="romanLcParenBoth"/>
            </a:pPr>
            <a:r>
              <a:rPr lang="en-US" sz="2000" b="1">
                <a:cs typeface="Arial" charset="0"/>
              </a:rPr>
              <a:t>  # A</a:t>
            </a:r>
          </a:p>
          <a:p>
            <a:pPr marL="371475" indent="-371475">
              <a:spcBef>
                <a:spcPct val="50000"/>
              </a:spcBef>
              <a:buFontTx/>
              <a:buAutoNum type="romanLcParenBoth"/>
            </a:pPr>
            <a:r>
              <a:rPr lang="en-US" sz="2000" b="1">
                <a:cs typeface="Arial" charset="0"/>
              </a:rPr>
              <a:t>  # B</a:t>
            </a:r>
          </a:p>
          <a:p>
            <a:pPr marL="371475" indent="-371475">
              <a:spcBef>
                <a:spcPct val="50000"/>
              </a:spcBef>
              <a:buFontTx/>
              <a:buAutoNum type="romanLcParenBoth"/>
            </a:pPr>
            <a:r>
              <a:rPr lang="en-US" sz="2000" b="1"/>
              <a:t>  # (A∩B)</a:t>
            </a:r>
            <a:endParaRPr lang="en-US" sz="2000" b="1">
              <a:cs typeface="Arial" charset="0"/>
            </a:endParaRPr>
          </a:p>
          <a:p>
            <a:pPr marL="371475" indent="-371475">
              <a:spcBef>
                <a:spcPct val="50000"/>
              </a:spcBef>
              <a:buFontTx/>
              <a:buAutoNum type="romanLcParenBoth"/>
            </a:pPr>
            <a:r>
              <a:rPr lang="en-US" sz="2000" b="1">
                <a:cs typeface="Arial" charset="0"/>
              </a:rPr>
              <a:t>  # (AUB)</a:t>
            </a:r>
          </a:p>
        </p:txBody>
      </p:sp>
      <p:sp>
        <p:nvSpPr>
          <p:cNvPr id="12351" name="Text Box 63"/>
          <p:cNvSpPr txBox="1">
            <a:spLocks noChangeArrowheads="1"/>
          </p:cNvSpPr>
          <p:nvPr/>
        </p:nvSpPr>
        <p:spPr bwMode="auto">
          <a:xfrm>
            <a:off x="7092950" y="2997200"/>
            <a:ext cx="1582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 ={c,e}</a:t>
            </a:r>
          </a:p>
        </p:txBody>
      </p:sp>
      <p:sp>
        <p:nvSpPr>
          <p:cNvPr id="12352" name="Text Box 64"/>
          <p:cNvSpPr txBox="1">
            <a:spLocks noChangeArrowheads="1"/>
          </p:cNvSpPr>
          <p:nvPr/>
        </p:nvSpPr>
        <p:spPr bwMode="auto">
          <a:xfrm>
            <a:off x="7019925" y="3429000"/>
            <a:ext cx="2447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  = {a,b,c,d,e,f,h)</a:t>
            </a:r>
          </a:p>
        </p:txBody>
      </p:sp>
      <p:sp>
        <p:nvSpPr>
          <p:cNvPr id="12354" name="Text Box 66"/>
          <p:cNvSpPr txBox="1">
            <a:spLocks noChangeArrowheads="1"/>
          </p:cNvSpPr>
          <p:nvPr/>
        </p:nvSpPr>
        <p:spPr bwMode="auto">
          <a:xfrm>
            <a:off x="6732588" y="3860800"/>
            <a:ext cx="2411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Verdana" pitchFamily="34" charset="0"/>
              </a:rPr>
              <a:t>     </a:t>
            </a:r>
            <a:r>
              <a:rPr lang="en-US" sz="2000" b="1"/>
              <a:t>= 5</a:t>
            </a:r>
          </a:p>
        </p:txBody>
      </p:sp>
      <p:sp>
        <p:nvSpPr>
          <p:cNvPr id="12355" name="Text Box 67"/>
          <p:cNvSpPr txBox="1">
            <a:spLocks noChangeArrowheads="1"/>
          </p:cNvSpPr>
          <p:nvPr/>
        </p:nvSpPr>
        <p:spPr bwMode="auto">
          <a:xfrm>
            <a:off x="6732588" y="4365625"/>
            <a:ext cx="2411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Verdana" pitchFamily="34" charset="0"/>
              </a:rPr>
              <a:t>     </a:t>
            </a:r>
            <a:r>
              <a:rPr lang="en-US" sz="2000" b="1"/>
              <a:t>= 4</a:t>
            </a:r>
          </a:p>
        </p:txBody>
      </p:sp>
      <p:sp>
        <p:nvSpPr>
          <p:cNvPr id="12356" name="Text Box 68"/>
          <p:cNvSpPr txBox="1">
            <a:spLocks noChangeArrowheads="1"/>
          </p:cNvSpPr>
          <p:nvPr/>
        </p:nvSpPr>
        <p:spPr bwMode="auto">
          <a:xfrm>
            <a:off x="6732588" y="4797425"/>
            <a:ext cx="2411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Verdana" pitchFamily="34" charset="0"/>
              </a:rPr>
              <a:t>     </a:t>
            </a:r>
            <a:r>
              <a:rPr lang="en-US" sz="2000" b="1"/>
              <a:t>= 2</a:t>
            </a:r>
          </a:p>
        </p:txBody>
      </p:sp>
      <p:sp>
        <p:nvSpPr>
          <p:cNvPr id="12357" name="Text Box 69"/>
          <p:cNvSpPr txBox="1">
            <a:spLocks noChangeArrowheads="1"/>
          </p:cNvSpPr>
          <p:nvPr/>
        </p:nvSpPr>
        <p:spPr bwMode="auto">
          <a:xfrm>
            <a:off x="6948488" y="5229225"/>
            <a:ext cx="2411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Verdana" pitchFamily="34" charset="0"/>
              </a:rPr>
              <a:t>   </a:t>
            </a:r>
            <a:r>
              <a:rPr lang="en-US" sz="2000" b="1"/>
              <a:t>= 2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2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2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2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8" grpId="0" animBg="1"/>
      <p:bldP spid="12331" grpId="0" animBg="1"/>
      <p:bldP spid="12332" grpId="0" animBg="1"/>
      <p:bldP spid="12333" grpId="0" animBg="1"/>
      <p:bldP spid="12334" grpId="0" animBg="1"/>
      <p:bldP spid="12335" grpId="0"/>
      <p:bldP spid="12336" grpId="0"/>
      <p:bldP spid="12337" grpId="0"/>
      <p:bldP spid="12338" grpId="1"/>
      <p:bldP spid="12339" grpId="0"/>
      <p:bldP spid="12340" grpId="0"/>
      <p:bldP spid="12341" grpId="0"/>
      <p:bldP spid="12342" grpId="0"/>
      <p:bldP spid="12343" grpId="0"/>
      <p:bldP spid="12346" grpId="0"/>
      <p:bldP spid="12351" grpId="0"/>
      <p:bldP spid="12352" grpId="0"/>
      <p:bldP spid="12354" grpId="0"/>
      <p:bldP spid="12355" grpId="0"/>
      <p:bldP spid="12356" grpId="0"/>
      <p:bldP spid="123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50825" y="3500438"/>
            <a:ext cx="5275263" cy="3186112"/>
          </a:xfrm>
          <a:prstGeom prst="rect">
            <a:avLst/>
          </a:prstGeom>
          <a:solidFill>
            <a:srgbClr val="DDDDDD"/>
          </a:solidFill>
          <a:ln w="3810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611188" y="3573463"/>
            <a:ext cx="501650" cy="512762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>
                <a:solidFill>
                  <a:srgbClr val="339966"/>
                </a:solidFill>
              </a:rPr>
              <a:t>A</a:t>
            </a:r>
            <a:endParaRPr lang="en-US">
              <a:latin typeface="Verdana" pitchFamily="34" charset="0"/>
            </a:endParaRPr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539750" y="3716338"/>
            <a:ext cx="2638425" cy="2560637"/>
          </a:xfrm>
          <a:prstGeom prst="ellips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4211638" y="3573463"/>
            <a:ext cx="501650" cy="512762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>
                <a:solidFill>
                  <a:srgbClr val="FF0000"/>
                </a:solidFill>
              </a:rPr>
              <a:t>B</a:t>
            </a:r>
            <a:endParaRPr lang="en-US">
              <a:latin typeface="Verdana" pitchFamily="34" charset="0"/>
            </a:endParaRPr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2051050" y="3789363"/>
            <a:ext cx="2638425" cy="256063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E"/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4859338" y="3357563"/>
            <a:ext cx="6286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2800" b="1" i="1">
                <a:solidFill>
                  <a:srgbClr val="333399"/>
                </a:solidFill>
              </a:rPr>
              <a:t>u</a:t>
            </a:r>
            <a:endParaRPr lang="en-US">
              <a:latin typeface="Verdana" pitchFamily="34" charset="0"/>
            </a:endParaRP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0" y="2060575"/>
            <a:ext cx="8893175" cy="18002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b="1" i="1" u="sng"/>
              <a:t>Example:</a:t>
            </a:r>
            <a:r>
              <a:rPr lang="en-US" sz="1800" b="1"/>
              <a:t>      </a:t>
            </a:r>
            <a:r>
              <a:rPr lang="en-US" sz="2000" b="1" i="1"/>
              <a:t>u </a:t>
            </a:r>
            <a:r>
              <a:rPr lang="en-US" sz="1800" b="1"/>
              <a:t>=</a:t>
            </a:r>
            <a:r>
              <a:rPr lang="en-US" sz="1800" b="1" i="1"/>
              <a:t> </a:t>
            </a:r>
            <a:r>
              <a:rPr lang="en-US" sz="1800" b="1"/>
              <a:t>{a,b,c,d,e,f,g,h,i}		</a:t>
            </a:r>
          </a:p>
          <a:p>
            <a:pPr lvl="3">
              <a:buFont typeface="Wingdings" pitchFamily="2" charset="2"/>
              <a:buNone/>
            </a:pPr>
            <a:r>
              <a:rPr lang="en-US" sz="1800" b="1"/>
              <a:t>A = {a, c, e, i}</a:t>
            </a:r>
          </a:p>
          <a:p>
            <a:pPr lvl="3">
              <a:buFont typeface="Wingdings" pitchFamily="2" charset="2"/>
              <a:buNone/>
            </a:pPr>
            <a:r>
              <a:rPr lang="en-US" sz="1800" b="1"/>
              <a:t>B = {e, f, g, h, i}</a:t>
            </a:r>
          </a:p>
          <a:p>
            <a:pPr lvl="3">
              <a:buFont typeface="Wingdings" pitchFamily="2" charset="2"/>
              <a:buNone/>
            </a:pPr>
            <a:r>
              <a:rPr lang="en-US" sz="1800" b="1"/>
              <a:t>Represent </a:t>
            </a:r>
            <a:r>
              <a:rPr lang="en-US" b="1" i="1"/>
              <a:t>u</a:t>
            </a:r>
            <a:r>
              <a:rPr lang="en-US" sz="1800" b="1"/>
              <a:t>, A and B with a Venn Diagram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1116013" y="4365625"/>
            <a:ext cx="503237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IE">
                <a:solidFill>
                  <a:srgbClr val="333399"/>
                </a:solidFill>
              </a:rPr>
              <a:t>.a</a:t>
            </a:r>
            <a:endParaRPr lang="en-US">
              <a:latin typeface="Verdana" pitchFamily="34" charset="0"/>
            </a:endParaRP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187450" y="5084763"/>
            <a:ext cx="503238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IE">
                <a:solidFill>
                  <a:srgbClr val="333399"/>
                </a:solidFill>
              </a:rPr>
              <a:t>.c</a:t>
            </a:r>
            <a:endParaRPr lang="en-US">
              <a:latin typeface="Verdana" pitchFamily="34" charset="0"/>
            </a:endParaRP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2395538" y="4989513"/>
            <a:ext cx="50323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333399"/>
                </a:solidFill>
              </a:rPr>
              <a:t>.e</a:t>
            </a:r>
            <a:endParaRPr lang="en-US">
              <a:latin typeface="Verdana" pitchFamily="34" charset="0"/>
            </a:endParaRP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2395538" y="4413250"/>
            <a:ext cx="503237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IE">
                <a:solidFill>
                  <a:srgbClr val="333399"/>
                </a:solidFill>
              </a:rPr>
              <a:t>.i</a:t>
            </a:r>
            <a:endParaRPr lang="en-US">
              <a:latin typeface="Verdana" pitchFamily="34" charset="0"/>
            </a:endParaRP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3348038" y="5229225"/>
            <a:ext cx="50323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333399"/>
                </a:solidFill>
              </a:rPr>
              <a:t>h.</a:t>
            </a:r>
            <a:endParaRPr lang="en-US">
              <a:latin typeface="Verdana" pitchFamily="34" charset="0"/>
            </a:endParaRP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3348038" y="4149725"/>
            <a:ext cx="503237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333399"/>
                </a:solidFill>
              </a:rPr>
              <a:t>f.</a:t>
            </a:r>
            <a:endParaRPr lang="en-US">
              <a:latin typeface="Verdana" pitchFamily="34" charset="0"/>
            </a:endParaRPr>
          </a:p>
        </p:txBody>
      </p:sp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3348038" y="4652963"/>
            <a:ext cx="50323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333399"/>
                </a:solidFill>
              </a:rPr>
              <a:t>g.</a:t>
            </a:r>
            <a:endParaRPr lang="en-US">
              <a:latin typeface="Verdana" pitchFamily="34" charset="0"/>
            </a:endParaRPr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523875" y="6070600"/>
            <a:ext cx="503238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IE">
                <a:solidFill>
                  <a:srgbClr val="333399"/>
                </a:solidFill>
              </a:rPr>
              <a:t>.d</a:t>
            </a:r>
            <a:endParaRPr lang="en-US">
              <a:latin typeface="Verdana" pitchFamily="34" charset="0"/>
            </a:endParaRPr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5795963" y="2708275"/>
            <a:ext cx="316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>
              <a:latin typeface="Verdana" pitchFamily="34" charset="0"/>
            </a:endParaRPr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5580063" y="3573463"/>
            <a:ext cx="29527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71475" indent="-371475">
              <a:spcBef>
                <a:spcPct val="50000"/>
              </a:spcBef>
            </a:pPr>
            <a:r>
              <a:rPr lang="en-US" sz="20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List the elements of:</a:t>
            </a:r>
            <a:r>
              <a:rPr lang="en-US" b="1"/>
              <a:t> </a:t>
            </a:r>
          </a:p>
          <a:p>
            <a:pPr marL="371475" indent="-371475">
              <a:spcBef>
                <a:spcPct val="50000"/>
              </a:spcBef>
              <a:buFontTx/>
              <a:buAutoNum type="romanLcParenBoth"/>
            </a:pPr>
            <a:r>
              <a:rPr lang="en-US" sz="2000" b="1"/>
              <a:t>  </a:t>
            </a:r>
            <a:r>
              <a:rPr lang="en-US" sz="2000" b="1" i="1"/>
              <a:t>A</a:t>
            </a:r>
            <a:r>
              <a:rPr lang="en-US" sz="2000" b="1" i="1">
                <a:cs typeface="Arial" charset="0"/>
              </a:rPr>
              <a:t>'</a:t>
            </a:r>
          </a:p>
          <a:p>
            <a:pPr marL="371475" indent="-371475">
              <a:spcBef>
                <a:spcPct val="50000"/>
              </a:spcBef>
              <a:buFontTx/>
              <a:buAutoNum type="romanLcParenBoth"/>
            </a:pPr>
            <a:r>
              <a:rPr lang="en-US" sz="2000" b="1">
                <a:cs typeface="Arial" charset="0"/>
              </a:rPr>
              <a:t>  </a:t>
            </a:r>
            <a:r>
              <a:rPr lang="en-US" sz="2000" b="1" i="1"/>
              <a:t>B</a:t>
            </a:r>
            <a:r>
              <a:rPr lang="en-US" sz="2000" b="1" i="1">
                <a:cs typeface="Arial" charset="0"/>
              </a:rPr>
              <a:t>'</a:t>
            </a:r>
            <a:endParaRPr lang="en-US" sz="2000">
              <a:cs typeface="Arial" charset="0"/>
            </a:endParaRPr>
          </a:p>
          <a:p>
            <a:pPr marL="371475" indent="-371475">
              <a:spcBef>
                <a:spcPct val="50000"/>
              </a:spcBef>
              <a:buFontTx/>
              <a:buAutoNum type="romanLcParenBoth"/>
            </a:pPr>
            <a:r>
              <a:rPr lang="en-US" sz="2000" b="1">
                <a:cs typeface="Arial" charset="0"/>
              </a:rPr>
              <a:t> </a:t>
            </a:r>
            <a:r>
              <a:rPr lang="en-US" sz="2000" b="1" i="1">
                <a:cs typeface="Arial" charset="0"/>
              </a:rPr>
              <a:t>(AUB)</a:t>
            </a:r>
            <a:r>
              <a:rPr lang="en-US" b="1" i="1">
                <a:cs typeface="Arial" charset="0"/>
              </a:rPr>
              <a:t>'</a:t>
            </a:r>
          </a:p>
          <a:p>
            <a:pPr marL="371475" indent="-371475">
              <a:spcBef>
                <a:spcPct val="50000"/>
              </a:spcBef>
              <a:buFontTx/>
              <a:buAutoNum type="romanLcParenBoth"/>
            </a:pPr>
            <a:r>
              <a:rPr lang="en-US" sz="2000" b="1" i="1"/>
              <a:t> (A∩B)</a:t>
            </a:r>
            <a:r>
              <a:rPr lang="en-US" sz="2000" b="1" i="1">
                <a:cs typeface="Arial" charset="0"/>
              </a:rPr>
              <a:t>'</a:t>
            </a:r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7092950" y="4005263"/>
            <a:ext cx="2051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= {b,d,f,g,h}</a:t>
            </a:r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7019925" y="4437063"/>
            <a:ext cx="2447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 = {b,d,f,a,c}</a:t>
            </a:r>
          </a:p>
        </p:txBody>
      </p:sp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6732588" y="4868863"/>
            <a:ext cx="2411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Verdana" pitchFamily="34" charset="0"/>
              </a:rPr>
              <a:t>    </a:t>
            </a:r>
            <a:r>
              <a:rPr lang="en-US" sz="2000" b="1"/>
              <a:t>= {b,d}</a:t>
            </a:r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6732588" y="5373688"/>
            <a:ext cx="2592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Verdana" pitchFamily="34" charset="0"/>
              </a:rPr>
              <a:t>    </a:t>
            </a:r>
            <a:r>
              <a:rPr lang="en-US" sz="2000" b="1"/>
              <a:t>= {b,d,a,c,f,g,h}</a:t>
            </a:r>
          </a:p>
        </p:txBody>
      </p:sp>
      <p:sp>
        <p:nvSpPr>
          <p:cNvPr id="40989" name="Rectangle 29"/>
          <p:cNvSpPr>
            <a:spLocks noChangeArrowheads="1"/>
          </p:cNvSpPr>
          <p:nvPr/>
        </p:nvSpPr>
        <p:spPr bwMode="auto">
          <a:xfrm>
            <a:off x="2484438" y="188913"/>
            <a:ext cx="4464050" cy="576262"/>
          </a:xfrm>
          <a:prstGeom prst="rect">
            <a:avLst/>
          </a:prstGeom>
          <a:solidFill>
            <a:srgbClr val="C0C0C0"/>
          </a:solidFill>
          <a:ln w="28575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 eaLnBrk="1" hangingPunct="1"/>
            <a:r>
              <a:rPr lang="en-US" sz="2400" b="1" u="sng"/>
              <a:t>Complement of a Set</a:t>
            </a:r>
            <a:r>
              <a:rPr lang="en-US" sz="3600" b="1" u="sng"/>
              <a:t> </a:t>
            </a:r>
          </a:p>
        </p:txBody>
      </p:sp>
      <p:sp>
        <p:nvSpPr>
          <p:cNvPr id="40990" name="Text Box 30"/>
          <p:cNvSpPr txBox="1">
            <a:spLocks noChangeArrowheads="1"/>
          </p:cNvSpPr>
          <p:nvPr/>
        </p:nvSpPr>
        <p:spPr bwMode="auto">
          <a:xfrm>
            <a:off x="0" y="836613"/>
            <a:ext cx="9144000" cy="168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>
                <a:solidFill>
                  <a:schemeClr val="bg2"/>
                </a:solidFill>
                <a:latin typeface="Verdana" pitchFamily="34" charset="0"/>
              </a:rPr>
              <a:t>Complement of set A means </a:t>
            </a:r>
            <a:r>
              <a:rPr lang="en-GB" sz="1600" b="1" u="sng">
                <a:solidFill>
                  <a:srgbClr val="FF0000"/>
                </a:solidFill>
                <a:latin typeface="Verdana" pitchFamily="34" charset="0"/>
              </a:rPr>
              <a:t>all the elements in the universal set except for the elements in set A</a:t>
            </a:r>
          </a:p>
          <a:p>
            <a:pPr>
              <a:spcBef>
                <a:spcPct val="50000"/>
              </a:spcBef>
            </a:pPr>
            <a:r>
              <a:rPr lang="en-GB" sz="1600" b="1">
                <a:solidFill>
                  <a:schemeClr val="bg2"/>
                </a:solidFill>
                <a:latin typeface="Verdana" pitchFamily="34" charset="0"/>
              </a:rPr>
              <a:t>We use the symbol </a:t>
            </a:r>
            <a:r>
              <a:rPr lang="en-GB" sz="1600" b="1" i="1">
                <a:solidFill>
                  <a:srgbClr val="FF0000"/>
                </a:solidFill>
                <a:latin typeface="Verdana" pitchFamily="34" charset="0"/>
              </a:rPr>
              <a:t>A</a:t>
            </a:r>
            <a:r>
              <a:rPr lang="en-US" sz="1600" b="1" i="1">
                <a:solidFill>
                  <a:srgbClr val="FF0000"/>
                </a:solidFill>
                <a:latin typeface="Verdana" pitchFamily="34" charset="0"/>
              </a:rPr>
              <a:t>'</a:t>
            </a:r>
            <a:r>
              <a:rPr lang="en-US" sz="1600" b="1">
                <a:solidFill>
                  <a:schemeClr val="bg2"/>
                </a:solidFill>
                <a:latin typeface="Verdana" pitchFamily="34" charset="0"/>
              </a:rPr>
              <a:t> to represent the complement of a set</a:t>
            </a:r>
          </a:p>
          <a:p>
            <a:pPr>
              <a:spcBef>
                <a:spcPct val="50000"/>
              </a:spcBef>
            </a:pPr>
            <a:r>
              <a:rPr lang="en-IE" sz="1600" b="1">
                <a:solidFill>
                  <a:schemeClr val="bg2"/>
                </a:solidFill>
                <a:latin typeface="Verdana" pitchFamily="34" charset="0"/>
              </a:rPr>
              <a:t>To find </a:t>
            </a:r>
            <a:r>
              <a:rPr lang="en-IE" sz="1600" b="1" i="1">
                <a:solidFill>
                  <a:srgbClr val="FF0000"/>
                </a:solidFill>
                <a:latin typeface="Verdana" pitchFamily="34" charset="0"/>
              </a:rPr>
              <a:t>A’</a:t>
            </a:r>
            <a:r>
              <a:rPr lang="en-IE" sz="1600" b="1">
                <a:solidFill>
                  <a:schemeClr val="bg2"/>
                </a:solidFill>
                <a:latin typeface="Verdana" pitchFamily="34" charset="0"/>
              </a:rPr>
              <a:t> simply cover the entire set of A and list the rest of the elements </a:t>
            </a:r>
            <a:endParaRPr lang="en-US" sz="1600" b="1">
              <a:solidFill>
                <a:schemeClr val="bg2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endParaRPr lang="en-US" sz="1600" b="1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40991" name="Text Box 31"/>
          <p:cNvSpPr txBox="1">
            <a:spLocks noChangeArrowheads="1"/>
          </p:cNvSpPr>
          <p:nvPr/>
        </p:nvSpPr>
        <p:spPr bwMode="auto">
          <a:xfrm>
            <a:off x="4572000" y="5876925"/>
            <a:ext cx="503238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IE">
                <a:solidFill>
                  <a:srgbClr val="333399"/>
                </a:solidFill>
              </a:rPr>
              <a:t>.b</a:t>
            </a:r>
            <a:endParaRPr lang="en-US">
              <a:latin typeface="Verdana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9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0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0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0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0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0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0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0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0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0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0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nimBg="1"/>
      <p:bldP spid="40964" grpId="0" animBg="1"/>
      <p:bldP spid="40965" grpId="0" animBg="1"/>
      <p:bldP spid="40966" grpId="0" animBg="1"/>
      <p:bldP spid="40967" grpId="0" animBg="1"/>
      <p:bldP spid="40968" grpId="0"/>
      <p:bldP spid="40971" grpId="0"/>
      <p:bldP spid="40972" grpId="0"/>
      <p:bldP spid="40973" grpId="0"/>
      <p:bldP spid="40974" grpId="0"/>
      <p:bldP spid="40975" grpId="0"/>
      <p:bldP spid="40976" grpId="0"/>
      <p:bldP spid="40978" grpId="0"/>
      <p:bldP spid="40979" grpId="0"/>
      <p:bldP spid="40981" grpId="0"/>
      <p:bldP spid="409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7113"/>
          </a:xfrm>
        </p:spPr>
        <p:txBody>
          <a:bodyPr/>
          <a:lstStyle/>
          <a:p>
            <a:r>
              <a:rPr lang="en-US" sz="4000" b="1" u="sng">
                <a:solidFill>
                  <a:schemeClr val="bg2"/>
                </a:solidFill>
              </a:rPr>
              <a:t>Class Work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84313"/>
            <a:ext cx="6897687" cy="4530725"/>
          </a:xfrm>
        </p:spPr>
        <p:txBody>
          <a:bodyPr/>
          <a:lstStyle/>
          <a:p>
            <a:r>
              <a:rPr lang="en-US"/>
              <a:t>Question 3 pg 19</a:t>
            </a:r>
          </a:p>
          <a:p>
            <a:r>
              <a:rPr lang="en-US"/>
              <a:t>Any questions, ask Mr. Bruton</a:t>
            </a:r>
          </a:p>
          <a:p>
            <a:endParaRPr lang="en-IE"/>
          </a:p>
          <a:p>
            <a:endParaRPr lang="en-IE"/>
          </a:p>
          <a:p>
            <a:r>
              <a:rPr lang="en-IE"/>
              <a:t>Question 2 pg 18</a:t>
            </a:r>
          </a:p>
          <a:p>
            <a:r>
              <a:rPr lang="en-IE"/>
              <a:t>Question 7  pg 19</a:t>
            </a:r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68313" y="3284538"/>
            <a:ext cx="8229600" cy="102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4400" b="1" u="sng">
                <a:solidFill>
                  <a:schemeClr val="bg2"/>
                </a:solidFill>
              </a:rPr>
              <a:t>Home Work</a:t>
            </a:r>
            <a:br>
              <a:rPr lang="en-US" sz="4400" b="1" u="sng">
                <a:solidFill>
                  <a:schemeClr val="bg2"/>
                </a:solidFill>
              </a:rPr>
            </a:br>
            <a:endParaRPr lang="en-US" sz="4400" b="1" u="sng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4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887</TotalTime>
  <Words>471</Words>
  <Application>Microsoft PowerPoint</Application>
  <PresentationFormat>On-screen Show (4:3)</PresentationFormat>
  <Paragraphs>131</Paragraphs>
  <Slides>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Times New Roman</vt:lpstr>
      <vt:lpstr>Wingdings</vt:lpstr>
      <vt:lpstr>Arial Black</vt:lpstr>
      <vt:lpstr>Verdana</vt:lpstr>
      <vt:lpstr>Symbol</vt:lpstr>
      <vt:lpstr>Pixel</vt:lpstr>
      <vt:lpstr>Microsoft Equation 3.0</vt:lpstr>
      <vt:lpstr>Sets </vt:lpstr>
      <vt:lpstr>Homework correction</vt:lpstr>
      <vt:lpstr>Sets Revision</vt:lpstr>
      <vt:lpstr>Set Revision</vt:lpstr>
      <vt:lpstr>Venn Diagram Questions</vt:lpstr>
      <vt:lpstr>Slide 6</vt:lpstr>
      <vt:lpstr>Class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Terry Bruton</dc:creator>
  <cp:lastModifiedBy>Ciaran Duffy</cp:lastModifiedBy>
  <cp:revision>23</cp:revision>
  <dcterms:created xsi:type="dcterms:W3CDTF">2007-10-17T02:30:06Z</dcterms:created>
  <dcterms:modified xsi:type="dcterms:W3CDTF">2008-09-23T13:50:27Z</dcterms:modified>
</cp:coreProperties>
</file>