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2" r:id="rId5"/>
    <p:sldId id="267" r:id="rId6"/>
    <p:sldId id="263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808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83ABE-350C-45BE-AFF6-F33DD170F4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762B3-321F-41D7-A1E9-E98ED7FE88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6CF06-7894-4EA3-B77A-EA568105A4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AF828-3BF6-40D5-9C5C-49C901FC88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1B87E-E82D-4B41-A488-D8C302A3DC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4E1D1-0F77-4D56-BFD6-1F95585EDE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8C642-6B47-4925-BA19-4AC4C92B2A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223F6-AC12-425F-9E87-CCAEF9173B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4B320-72DD-4FDF-AC29-17FD1F01DF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3C2DE-BF6C-4170-8833-66D86AC441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37AF5-4B3A-4F55-A898-F45A6B243B7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EE6B47-5212-40D8-A571-6045C2EE593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10160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10160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 flipV="1">
            <a:off x="9144000" y="0"/>
            <a:ext cx="0" cy="6858000"/>
          </a:xfrm>
          <a:prstGeom prst="line">
            <a:avLst/>
          </a:prstGeom>
          <a:noFill/>
          <a:ln w="10160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10160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 b="1">
          <a:solidFill>
            <a:srgbClr val="00808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008080"/>
          </a:solidFill>
          <a:latin typeface="Tempus Sans ITC" pitchFamily="82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008080"/>
          </a:solidFill>
          <a:latin typeface="Tempus Sans ITC" pitchFamily="82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008080"/>
          </a:solidFill>
          <a:latin typeface="Tempus Sans ITC" pitchFamily="82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008080"/>
          </a:solidFill>
          <a:latin typeface="Tempus Sans ITC" pitchFamily="82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008080"/>
          </a:solidFill>
          <a:latin typeface="Tempus Sans ITC" pitchFamily="82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008080"/>
          </a:solidFill>
          <a:latin typeface="Tempus Sans ITC" pitchFamily="82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008080"/>
          </a:solidFill>
          <a:latin typeface="Tempus Sans ITC" pitchFamily="82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008080"/>
          </a:solidFill>
          <a:latin typeface="Tempus Sans ITC" pitchFamily="82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476250"/>
            <a:ext cx="7127875" cy="1470025"/>
          </a:xfrm>
          <a:solidFill>
            <a:schemeClr val="bg1"/>
          </a:solidFill>
          <a:ln w="76200">
            <a:solidFill>
              <a:srgbClr val="D60093"/>
            </a:solidFill>
          </a:ln>
        </p:spPr>
        <p:txBody>
          <a:bodyPr/>
          <a:lstStyle/>
          <a:p>
            <a:r>
              <a:rPr lang="en-GB"/>
              <a:t>Equations with the unknown on both sides.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349500"/>
            <a:ext cx="7775575" cy="4103688"/>
          </a:xfrm>
          <a:solidFill>
            <a:schemeClr val="bg1"/>
          </a:solidFill>
          <a:ln w="76200">
            <a:solidFill>
              <a:srgbClr val="D60093"/>
            </a:solidFill>
          </a:ln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GB" sz="3600" b="1" u="sng"/>
              <a:t>Lesson Objective:</a:t>
            </a:r>
          </a:p>
          <a:p>
            <a:pPr algn="l">
              <a:lnSpc>
                <a:spcPct val="80000"/>
              </a:lnSpc>
            </a:pPr>
            <a:r>
              <a:rPr lang="en-GB" b="1"/>
              <a:t>An equation is like a set of scales.</a:t>
            </a:r>
          </a:p>
          <a:p>
            <a:pPr algn="l">
              <a:lnSpc>
                <a:spcPct val="80000"/>
              </a:lnSpc>
            </a:pPr>
            <a:r>
              <a:rPr lang="en-GB" b="1"/>
              <a:t>To keep it balanced, whatever you</a:t>
            </a:r>
          </a:p>
          <a:p>
            <a:pPr algn="l">
              <a:lnSpc>
                <a:spcPct val="80000"/>
              </a:lnSpc>
            </a:pPr>
            <a:r>
              <a:rPr lang="en-GB" b="1"/>
              <a:t>do to one side you must do to the other.</a:t>
            </a:r>
          </a:p>
          <a:p>
            <a:pPr>
              <a:lnSpc>
                <a:spcPct val="80000"/>
              </a:lnSpc>
            </a:pPr>
            <a:endParaRPr lang="en-GB" b="1"/>
          </a:p>
          <a:p>
            <a:pPr>
              <a:lnSpc>
                <a:spcPct val="80000"/>
              </a:lnSpc>
            </a:pPr>
            <a:r>
              <a:rPr lang="en-GB" b="1"/>
              <a:t>Use this idea to solve equations like: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3600" b="1"/>
              <a:t> 3x + 1 = x + 7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GB" sz="3600" b="1"/>
              <a:t> 2 (3x + 1) = 3 (x – 2)</a:t>
            </a:r>
          </a:p>
        </p:txBody>
      </p:sp>
      <p:pic>
        <p:nvPicPr>
          <p:cNvPr id="2053" name="Picture 5" descr="j0300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78300">
            <a:off x="6877050" y="2492375"/>
            <a:ext cx="1527175" cy="1287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0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95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85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7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90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2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508625" cy="1143000"/>
          </a:xfrm>
        </p:spPr>
        <p:txBody>
          <a:bodyPr/>
          <a:lstStyle/>
          <a:p>
            <a:r>
              <a:rPr lang="en-GB"/>
              <a:t>Solving equations: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06888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3600" b="1"/>
              <a:t>2x + 1 = x + 5</a:t>
            </a:r>
          </a:p>
          <a:p>
            <a:pPr algn="ctr">
              <a:buFontTx/>
              <a:buNone/>
            </a:pPr>
            <a:r>
              <a:rPr lang="en-GB" sz="3600" b="1"/>
              <a:t>Subtract  x  from each side</a:t>
            </a:r>
          </a:p>
          <a:p>
            <a:pPr algn="ctr">
              <a:buFontTx/>
              <a:buNone/>
            </a:pPr>
            <a:r>
              <a:rPr lang="en-GB" sz="3600" b="1"/>
              <a:t>x + 1 = 5</a:t>
            </a:r>
          </a:p>
          <a:p>
            <a:pPr algn="ctr">
              <a:buFontTx/>
              <a:buNone/>
            </a:pPr>
            <a:r>
              <a:rPr lang="en-GB" sz="3600" b="1"/>
              <a:t>Subtract  1  from each side </a:t>
            </a:r>
          </a:p>
          <a:p>
            <a:pPr algn="ctr">
              <a:buFontTx/>
              <a:buNone/>
            </a:pPr>
            <a:r>
              <a:rPr lang="en-GB" sz="3600" b="1"/>
              <a:t>x = 4</a:t>
            </a:r>
          </a:p>
          <a:p>
            <a:pPr algn="ctr">
              <a:buFontTx/>
              <a:buNone/>
            </a:pPr>
            <a:r>
              <a:rPr lang="en-GB" sz="2800" b="1">
                <a:solidFill>
                  <a:srgbClr val="008080"/>
                </a:solidFill>
              </a:rPr>
              <a:t>Check your answer.  Does the equation balance?</a:t>
            </a:r>
          </a:p>
          <a:p>
            <a:pPr algn="ctr">
              <a:buFontTx/>
              <a:buNone/>
            </a:pPr>
            <a:r>
              <a:rPr lang="en-GB" sz="2800" b="1">
                <a:solidFill>
                  <a:srgbClr val="008080"/>
                </a:solidFill>
              </a:rPr>
              <a:t>2</a:t>
            </a:r>
            <a:r>
              <a:rPr lang="en-GB" sz="1800" b="1">
                <a:solidFill>
                  <a:srgbClr val="008080"/>
                </a:solidFill>
                <a:latin typeface="Arial" charset="0"/>
              </a:rPr>
              <a:t>x</a:t>
            </a:r>
            <a:r>
              <a:rPr lang="en-GB" sz="2800" b="1">
                <a:solidFill>
                  <a:srgbClr val="008080"/>
                </a:solidFill>
              </a:rPr>
              <a:t>4  + 1  =  4 + 5    </a:t>
            </a:r>
            <a:r>
              <a:rPr lang="en-GB" sz="2800" b="1">
                <a:solidFill>
                  <a:srgbClr val="008080"/>
                </a:solidFill>
                <a:latin typeface="Wingdings 2" pitchFamily="18" charset="2"/>
              </a:rPr>
              <a:t>P</a:t>
            </a:r>
            <a:endParaRPr lang="en-GB" sz="2800" b="1">
              <a:solidFill>
                <a:srgbClr val="008080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64163" y="404813"/>
            <a:ext cx="3529012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>
                <a:latin typeface="Tempus Sans ITC" pitchFamily="82" charset="0"/>
              </a:rPr>
              <a:t>Only want ‘x’ on one side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-1486509">
            <a:off x="5202238" y="838200"/>
            <a:ext cx="720725" cy="415925"/>
          </a:xfrm>
          <a:prstGeom prst="leftArrow">
            <a:avLst>
              <a:gd name="adj1" fmla="val 50000"/>
              <a:gd name="adj2" fmla="val 43321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5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8197" grpId="0" animBg="1"/>
      <p:bldP spid="81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292725" cy="1143000"/>
          </a:xfrm>
        </p:spPr>
        <p:txBody>
          <a:bodyPr/>
          <a:lstStyle/>
          <a:p>
            <a:r>
              <a:rPr lang="en-GB"/>
              <a:t>Solving equations: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06888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b="1"/>
              <a:t>5x - 2 = 2x + 4</a:t>
            </a:r>
          </a:p>
          <a:p>
            <a:pPr algn="ctr">
              <a:buFontTx/>
              <a:buNone/>
            </a:pPr>
            <a:r>
              <a:rPr lang="en-GB" b="1"/>
              <a:t>Subtract  2x  from each side</a:t>
            </a:r>
          </a:p>
          <a:p>
            <a:pPr algn="ctr">
              <a:buFontTx/>
              <a:buNone/>
            </a:pPr>
            <a:r>
              <a:rPr lang="en-GB" b="1"/>
              <a:t>3x - 2 = 4</a:t>
            </a:r>
          </a:p>
          <a:p>
            <a:pPr algn="ctr">
              <a:buFontTx/>
              <a:buNone/>
            </a:pPr>
            <a:r>
              <a:rPr lang="en-GB" b="1"/>
              <a:t>Add  2  to each side </a:t>
            </a:r>
          </a:p>
          <a:p>
            <a:pPr algn="ctr">
              <a:buFontTx/>
              <a:buNone/>
            </a:pPr>
            <a:r>
              <a:rPr lang="en-GB" b="1"/>
              <a:t>3x = 6</a:t>
            </a:r>
          </a:p>
          <a:p>
            <a:pPr algn="ctr">
              <a:buFontTx/>
              <a:buNone/>
            </a:pPr>
            <a:r>
              <a:rPr lang="en-GB" b="1"/>
              <a:t>Divide each side by 3</a:t>
            </a:r>
          </a:p>
          <a:p>
            <a:pPr algn="ctr">
              <a:buFontTx/>
              <a:buNone/>
            </a:pPr>
            <a:r>
              <a:rPr lang="en-GB" b="1"/>
              <a:t>x = 2</a:t>
            </a:r>
          </a:p>
          <a:p>
            <a:pPr algn="ctr">
              <a:buFontTx/>
              <a:buNone/>
            </a:pPr>
            <a:r>
              <a:rPr lang="en-GB" sz="2400" b="1">
                <a:solidFill>
                  <a:srgbClr val="008080"/>
                </a:solidFill>
              </a:rPr>
              <a:t>Check your answer.  Does the equation balance?</a:t>
            </a:r>
          </a:p>
          <a:p>
            <a:pPr algn="ctr">
              <a:buFontTx/>
              <a:buNone/>
            </a:pPr>
            <a:r>
              <a:rPr lang="en-GB" sz="2400" b="1">
                <a:solidFill>
                  <a:srgbClr val="008080"/>
                </a:solidFill>
              </a:rPr>
              <a:t>5x2  - 2  =  2x2 + 4    </a:t>
            </a:r>
            <a:r>
              <a:rPr lang="en-GB" sz="2400" b="1">
                <a:solidFill>
                  <a:srgbClr val="008080"/>
                </a:solidFill>
                <a:latin typeface="Wingdings 2" pitchFamily="18" charset="2"/>
              </a:rPr>
              <a:t>P</a:t>
            </a:r>
            <a:endParaRPr lang="en-GB" sz="2400" b="1">
              <a:solidFill>
                <a:srgbClr val="00808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364163" y="404813"/>
            <a:ext cx="3529012" cy="495300"/>
          </a:xfrm>
          <a:prstGeom prst="rect">
            <a:avLst/>
          </a:prstGeom>
          <a:solidFill>
            <a:schemeClr val="bg1"/>
          </a:solidFill>
          <a:ln w="38100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>
                <a:latin typeface="Tempus Sans ITC" pitchFamily="82" charset="0"/>
              </a:rPr>
              <a:t>Only want ‘x’ on one side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 rot="-1486509">
            <a:off x="5202238" y="838200"/>
            <a:ext cx="720725" cy="415925"/>
          </a:xfrm>
          <a:prstGeom prst="leftArrow">
            <a:avLst>
              <a:gd name="adj1" fmla="val 50000"/>
              <a:gd name="adj2" fmla="val 43321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00"/>
                            </p:stCondLst>
                            <p:childTnLst>
                              <p:par>
                                <p:cTn id="9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15365" grpId="0" animBg="1"/>
      <p:bldP spid="153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8713" cy="836613"/>
          </a:xfrm>
        </p:spPr>
        <p:txBody>
          <a:bodyPr/>
          <a:lstStyle/>
          <a:p>
            <a:r>
              <a:rPr lang="en-GB" sz="4000"/>
              <a:t>On whiteboards:  Solve each equation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981075"/>
            <a:ext cx="3643312" cy="5876925"/>
          </a:xfrm>
          <a:noFill/>
        </p:spPr>
        <p:txBody>
          <a:bodyPr/>
          <a:lstStyle/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600" b="1"/>
              <a:t>  2x + 2 = x + 9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6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600" b="1"/>
              <a:t> 3x + 1 = x + 5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6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600" b="1"/>
              <a:t> 6x – 8 = 4x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6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600" b="1"/>
              <a:t> 5x + 1 = x - 11 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600" b="1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052513"/>
            <a:ext cx="4110037" cy="5183187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GB" sz="3600" b="1">
                <a:solidFill>
                  <a:srgbClr val="008080"/>
                </a:solidFill>
              </a:rPr>
              <a:t>x = 7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sz="3600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sz="3600" b="1">
                <a:solidFill>
                  <a:srgbClr val="008080"/>
                </a:solidFill>
              </a:rPr>
              <a:t>x = 2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sz="3600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sz="3600" b="1">
                <a:solidFill>
                  <a:srgbClr val="008080"/>
                </a:solidFill>
              </a:rPr>
              <a:t>x = 4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sz="3600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sz="3600" b="1">
                <a:solidFill>
                  <a:srgbClr val="008080"/>
                </a:solidFill>
              </a:rPr>
              <a:t>x = -3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sz="3600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1024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8713" cy="765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3200"/>
              <a:t>In your books:  </a:t>
            </a:r>
            <a:br>
              <a:rPr lang="en-GB" sz="3200"/>
            </a:br>
            <a:r>
              <a:rPr lang="en-GB" sz="3200"/>
              <a:t>Write each equation and solve it to find x.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92275" y="836613"/>
            <a:ext cx="3643313" cy="5689600"/>
          </a:xfrm>
          <a:noFill/>
        </p:spPr>
        <p:txBody>
          <a:bodyPr/>
          <a:lstStyle/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 2x – 1 = x + 3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3x + 4 = x + 10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5x – 6 = 2x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4x + 1 = x - 8 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2x + 3 = x + 10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4x – 1 = 3x + 7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GB" b="1"/>
              <a:t>Extension:</a:t>
            </a:r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GB" b="1"/>
              <a:t>2x - 6 = - 3x + 9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1863" y="908050"/>
            <a:ext cx="2058987" cy="5400675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4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3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2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-3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7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8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3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20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15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 tmFilter="0,0; .5, 1; 1, 1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 tmFilter="0,0; .5, 1; 1, 1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 tmFilter="0,0; .5, 1; 1, 1"/>
                                        <p:tgtEl>
                                          <p:spTgt spid="163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1638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/>
              <a:t>Solving equations with brackets: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3600" b="1"/>
              <a:t>2 (x + 3) = x + 11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3600" b="1"/>
              <a:t>Multiply out the bracket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3600" b="1"/>
              <a:t>2x + 6 = x + 11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3600" b="1"/>
              <a:t>Subtract  x  from each side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3600" b="1"/>
              <a:t>x + 6 = 11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3600" b="1"/>
              <a:t>Subtract  6  from each side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3600" b="1"/>
              <a:t>x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r>
              <a:rPr lang="en-GB" sz="3600"/>
              <a:t>Solving equations with brackets on both sides: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94995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3600" b="1"/>
              <a:t>2 (3x – 1 ) = 3 (x + 2)</a:t>
            </a:r>
          </a:p>
          <a:p>
            <a:pPr algn="ctr">
              <a:buFontTx/>
              <a:buNone/>
            </a:pPr>
            <a:r>
              <a:rPr lang="en-GB" sz="3600" b="1"/>
              <a:t>Multiply out the brackets</a:t>
            </a:r>
          </a:p>
          <a:p>
            <a:pPr algn="ctr">
              <a:buFontTx/>
              <a:buNone/>
            </a:pPr>
            <a:r>
              <a:rPr lang="en-GB" sz="3600" b="1"/>
              <a:t>6x - 2 = 3x + 6</a:t>
            </a:r>
          </a:p>
          <a:p>
            <a:pPr algn="ctr">
              <a:buFontTx/>
              <a:buNone/>
            </a:pPr>
            <a:r>
              <a:rPr lang="en-GB" sz="3600" b="1"/>
              <a:t>Subtract  3x from each side </a:t>
            </a:r>
          </a:p>
          <a:p>
            <a:pPr algn="ctr">
              <a:buFontTx/>
              <a:buNone/>
            </a:pPr>
            <a:r>
              <a:rPr lang="en-GB" sz="3600" b="1"/>
              <a:t>3x -2 = + 6</a:t>
            </a:r>
          </a:p>
          <a:p>
            <a:pPr algn="ctr">
              <a:buFontTx/>
              <a:buNone/>
            </a:pPr>
            <a:r>
              <a:rPr lang="en-GB" sz="3600" b="1"/>
              <a:t>Add 2 to each side</a:t>
            </a:r>
          </a:p>
          <a:p>
            <a:pPr algn="ctr">
              <a:buFontTx/>
              <a:buNone/>
            </a:pPr>
            <a:r>
              <a:rPr lang="en-GB" sz="3600" b="1"/>
              <a:t>3x = 8</a:t>
            </a:r>
          </a:p>
          <a:p>
            <a:pPr algn="ctr">
              <a:buFontTx/>
              <a:buNone/>
            </a:pPr>
            <a:r>
              <a:rPr lang="en-GB" sz="3600" b="1"/>
              <a:t>Divide each side by 3</a:t>
            </a:r>
          </a:p>
          <a:p>
            <a:pPr algn="ctr">
              <a:buFontTx/>
              <a:buNone/>
            </a:pPr>
            <a:r>
              <a:rPr lang="en-GB" sz="3600" b="1"/>
              <a:t>x = 8/3 = 2 </a:t>
            </a:r>
            <a:r>
              <a:rPr lang="en-GB" sz="2800" b="1"/>
              <a:t>2/3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48713" cy="765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3200"/>
              <a:t>In your books:  </a:t>
            </a:r>
            <a:br>
              <a:rPr lang="en-GB" sz="3200"/>
            </a:br>
            <a:r>
              <a:rPr lang="en-GB" sz="3200"/>
              <a:t>Write each equation and solve it to find x.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77900"/>
            <a:ext cx="5580062" cy="5546725"/>
          </a:xfrm>
          <a:noFill/>
        </p:spPr>
        <p:txBody>
          <a:bodyPr/>
          <a:lstStyle/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2400" b="1"/>
              <a:t> </a:t>
            </a:r>
            <a:r>
              <a:rPr lang="en-GB" b="1"/>
              <a:t>2 (x + 3) =  x + 7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5 (2x - 1) =  3x + 9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2 (5x + 2 ) =  5x - 1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3 (x – 1) =  2 (x + 1) 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3 (3x + 2) =  2 (x + 1)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b="1"/>
              <a:t>3 (4x – 3) =  2 (2x + 3)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b="1"/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GB" b="1"/>
              <a:t>Extensions:   7(x – 2) = 3 (2x – 7)</a:t>
            </a:r>
          </a:p>
          <a:p>
            <a:pPr marL="533400" indent="-533400">
              <a:lnSpc>
                <a:spcPct val="70000"/>
              </a:lnSpc>
              <a:buFontTx/>
              <a:buNone/>
            </a:pPr>
            <a:r>
              <a:rPr lang="en-GB" b="1"/>
              <a:t>			 3(3x - 1) = 5 (x – 7)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1863" y="908050"/>
            <a:ext cx="2736850" cy="5400675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1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2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-1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5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-4/7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15/8 = 1  </a:t>
            </a:r>
            <a:r>
              <a:rPr lang="en-GB" sz="2400" b="1">
                <a:solidFill>
                  <a:srgbClr val="008080"/>
                </a:solidFill>
              </a:rPr>
              <a:t>7/8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b="1">
              <a:solidFill>
                <a:srgbClr val="008080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- 7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GB" b="1">
                <a:solidFill>
                  <a:srgbClr val="008080"/>
                </a:solidFill>
              </a:rPr>
              <a:t>x = 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3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0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 tmFilter="0,0; .5, 1; 1, 1"/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 tmFilter="0,0; .5, 1; 1, 1"/>
                                        <p:tgtEl>
                                          <p:spTgt spid="20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 tmFilter="0,0; .5, 1; 1, 1"/>
                                        <p:tgtEl>
                                          <p:spTgt spid="20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0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 tmFilter="0,0; .5, 1; 1, 1"/>
                                        <p:tgtEl>
                                          <p:spTgt spid="20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  <p:bldP spid="2048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227763" cy="765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3200"/>
              <a:t>How could you check each answer?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5175"/>
            <a:ext cx="5580063" cy="5546725"/>
          </a:xfrm>
          <a:noFill/>
        </p:spPr>
        <p:txBody>
          <a:bodyPr/>
          <a:lstStyle/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600" b="1"/>
              <a:t> </a:t>
            </a:r>
            <a:r>
              <a:rPr lang="en-GB" sz="3200" b="1"/>
              <a:t>2 (x + 3) =  x + 7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2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2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2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200" b="1"/>
              <a:t>5 (2x - 1) =  3x + 9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2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2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2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2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r>
              <a:rPr lang="en-GB" sz="3200" b="1"/>
              <a:t>2 (5x + 2 ) =  5x - 1</a:t>
            </a:r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3200" b="1"/>
          </a:p>
          <a:p>
            <a:pPr marL="533400" indent="-533400">
              <a:lnSpc>
                <a:spcPct val="70000"/>
              </a:lnSpc>
              <a:buFontTx/>
              <a:buAutoNum type="alphaUcParenR"/>
            </a:pPr>
            <a:endParaRPr lang="en-GB" sz="4000" b="1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195513" y="1384300"/>
            <a:ext cx="6480175" cy="5473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3200" b="1">
                <a:solidFill>
                  <a:srgbClr val="008080"/>
                </a:solidFill>
              </a:rPr>
              <a:t>x = 1   means   2 (1 + 3) = 1 + 7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b="1">
                <a:solidFill>
                  <a:srgbClr val="008080"/>
                </a:solidFill>
              </a:rPr>
              <a:t>			            2 x 4 = 8  </a:t>
            </a:r>
            <a:r>
              <a:rPr lang="en-GB" sz="3200" b="1">
                <a:solidFill>
                  <a:srgbClr val="008080"/>
                </a:solidFill>
                <a:latin typeface="Wingdings 2" pitchFamily="18" charset="2"/>
              </a:rPr>
              <a:t>P</a:t>
            </a:r>
            <a:endParaRPr lang="en-GB" sz="3200" b="1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3200" b="1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b="1">
                <a:solidFill>
                  <a:srgbClr val="008080"/>
                </a:solidFill>
              </a:rPr>
              <a:t>x = 2  means    5 (2x2 -1) = 3x2 + 9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b="1">
                <a:solidFill>
                  <a:srgbClr val="008080"/>
                </a:solidFill>
              </a:rPr>
              <a:t>		                        5 x 3 = 6 + 9 </a:t>
            </a:r>
            <a:r>
              <a:rPr lang="en-GB" sz="3200" b="1">
                <a:solidFill>
                  <a:srgbClr val="008080"/>
                </a:solidFill>
                <a:latin typeface="Wingdings 2" pitchFamily="18" charset="2"/>
              </a:rPr>
              <a:t>P</a:t>
            </a:r>
            <a:endParaRPr lang="en-GB" sz="3200" b="1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3200" b="1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3200" b="1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b="1">
                <a:solidFill>
                  <a:srgbClr val="008080"/>
                </a:solidFill>
              </a:rPr>
              <a:t>x = -1  means  2 (5 x-1 +2) = 5 x-1  -1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b="1">
                <a:solidFill>
                  <a:srgbClr val="008080"/>
                </a:solidFill>
              </a:rPr>
              <a:t>			        2 (-5 + 2) = -5 -1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3200" b="1">
                <a:solidFill>
                  <a:srgbClr val="008080"/>
                </a:solidFill>
              </a:rPr>
              <a:t>				      2 x -3 = - 6   </a:t>
            </a:r>
            <a:r>
              <a:rPr lang="en-GB" sz="3200" b="1">
                <a:solidFill>
                  <a:srgbClr val="008080"/>
                </a:solidFill>
                <a:latin typeface="Wingdings 2" pitchFamily="18" charset="2"/>
              </a:rPr>
              <a:t>P</a:t>
            </a:r>
            <a:endParaRPr lang="en-GB" sz="3200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empus Sans ITC"/>
        <a:ea typeface=""/>
        <a:cs typeface="Arial"/>
      </a:majorFont>
      <a:minorFont>
        <a:latin typeface="Tempus Sans IT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584</Words>
  <Application>Microsoft Office PowerPoint</Application>
  <PresentationFormat>On-screen Show (4:3)</PresentationFormat>
  <Paragraphs>141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Tempus Sans ITC</vt:lpstr>
      <vt:lpstr>Wingdings 2</vt:lpstr>
      <vt:lpstr>Default Design</vt:lpstr>
      <vt:lpstr>Equations with the unknown on both sides.</vt:lpstr>
      <vt:lpstr>Solving equations:</vt:lpstr>
      <vt:lpstr>Solving equations:</vt:lpstr>
      <vt:lpstr>On whiteboards:  Solve each equation</vt:lpstr>
      <vt:lpstr>In your books:   Write each equation and solve it to find x.</vt:lpstr>
      <vt:lpstr>Solving equations with brackets:</vt:lpstr>
      <vt:lpstr>Solving equations with brackets on both sides:</vt:lpstr>
      <vt:lpstr>In your books:   Write each equation and solve it to find x.</vt:lpstr>
      <vt:lpstr>How could you check each answer?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Starter: back of books</dc:title>
  <dc:creator>Claire</dc:creator>
  <cp:lastModifiedBy>Ciaran Duffy</cp:lastModifiedBy>
  <cp:revision>9</cp:revision>
  <dcterms:created xsi:type="dcterms:W3CDTF">2005-04-28T22:54:41Z</dcterms:created>
  <dcterms:modified xsi:type="dcterms:W3CDTF">2014-03-22T18:29:23Z</dcterms:modified>
</cp:coreProperties>
</file>